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3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2" r:id="rId1"/>
    <p:sldMasterId id="2147483744" r:id="rId2"/>
    <p:sldMasterId id="2147483757" r:id="rId3"/>
    <p:sldMasterId id="2147483769" r:id="rId4"/>
    <p:sldMasterId id="2147483782" r:id="rId5"/>
    <p:sldMasterId id="2147483794" r:id="rId6"/>
    <p:sldMasterId id="2147483811" r:id="rId7"/>
    <p:sldMasterId id="2147483824" r:id="rId8"/>
    <p:sldMasterId id="2147483836" r:id="rId9"/>
    <p:sldMasterId id="2147483849" r:id="rId10"/>
    <p:sldMasterId id="2147483861" r:id="rId11"/>
    <p:sldMasterId id="2147483874" r:id="rId12"/>
    <p:sldMasterId id="2147483887" r:id="rId13"/>
    <p:sldMasterId id="2147483904" r:id="rId14"/>
    <p:sldMasterId id="2147483916" r:id="rId15"/>
  </p:sldMasterIdLst>
  <p:notesMasterIdLst>
    <p:notesMasterId r:id="rId42"/>
  </p:notesMasterIdLst>
  <p:sldIdLst>
    <p:sldId id="356" r:id="rId16"/>
    <p:sldId id="5286" r:id="rId17"/>
    <p:sldId id="5285" r:id="rId18"/>
    <p:sldId id="5254" r:id="rId19"/>
    <p:sldId id="5259" r:id="rId20"/>
    <p:sldId id="5260" r:id="rId21"/>
    <p:sldId id="5248" r:id="rId22"/>
    <p:sldId id="5249" r:id="rId23"/>
    <p:sldId id="5229" r:id="rId24"/>
    <p:sldId id="5239" r:id="rId25"/>
    <p:sldId id="5261" r:id="rId26"/>
    <p:sldId id="5231" r:id="rId27"/>
    <p:sldId id="5232" r:id="rId28"/>
    <p:sldId id="5262" r:id="rId29"/>
    <p:sldId id="5264" r:id="rId30"/>
    <p:sldId id="5283" r:id="rId31"/>
    <p:sldId id="5274" r:id="rId32"/>
    <p:sldId id="5276" r:id="rId33"/>
    <p:sldId id="5277" r:id="rId34"/>
    <p:sldId id="372" r:id="rId35"/>
    <p:sldId id="5278" r:id="rId36"/>
    <p:sldId id="5279" r:id="rId37"/>
    <p:sldId id="5280" r:id="rId38"/>
    <p:sldId id="364" r:id="rId39"/>
    <p:sldId id="5281" r:id="rId40"/>
    <p:sldId id="524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8651"/>
    <a:srgbClr val="4C8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70612" autoAdjust="0"/>
  </p:normalViewPr>
  <p:slideViewPr>
    <p:cSldViewPr snapToGrid="0" snapToObjects="1">
      <p:cViewPr varScale="1">
        <p:scale>
          <a:sx n="84" d="100"/>
          <a:sy n="84" d="100"/>
        </p:scale>
        <p:origin x="1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tableStyles" Target="tableStyles.xml"/><Relationship Id="rId20" Type="http://schemas.openxmlformats.org/officeDocument/2006/relationships/slide" Target="slides/slide5.xml"/><Relationship Id="rId41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77201-00B6-FB45-AADA-36B771A643E8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A1C42-52AD-1C41-BC61-BC1F373EB0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7343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2702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870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444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033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327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9238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6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39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3346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168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63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0925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79E70-7734-48E5-91C9-ED1AB65C79A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635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9638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79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757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DB55B-69F2-41D4-95AB-C46760252B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992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720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355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833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46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63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155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87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4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1C42-52AD-1C41-BC61-BC1F373EB08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138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3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4401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1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789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7335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35781" y="401836"/>
            <a:ext cx="11120438" cy="3643313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8508">
                <a:solidFill>
                  <a:srgbClr val="5C5C5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99280" y="6461125"/>
            <a:ext cx="318998" cy="275717"/>
          </a:xfrm>
          <a:prstGeom prst="rect">
            <a:avLst/>
          </a:prstGeom>
        </p:spPr>
        <p:txBody>
          <a:bodyPr/>
          <a:lstStyle/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2828265508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>
            <a:spLocks noGrp="1"/>
          </p:cNvSpPr>
          <p:nvPr>
            <p:ph type="pic" idx="13"/>
          </p:nvPr>
        </p:nvSpPr>
        <p:spPr>
          <a:xfrm>
            <a:off x="7060406" y="0"/>
            <a:ext cx="5131594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35781" y="5357812"/>
            <a:ext cx="6048375" cy="2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>
            <a:lvl1pPr marL="0" indent="0" defTabSz="321457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lv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35781" y="401836"/>
            <a:ext cx="6048375" cy="5072063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8508">
                <a:solidFill>
                  <a:srgbClr val="5C5C5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5781" y="5393531"/>
            <a:ext cx="6048375" cy="95547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7763" y="6465094"/>
            <a:ext cx="318998" cy="2757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1573947308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35781" y="1107281"/>
            <a:ext cx="11120438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>
            <a:lvl1pPr marL="0" indent="0" defTabSz="321457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lv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4225929131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35781" y="1107281"/>
            <a:ext cx="11120438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>
            <a:lvl1pPr marL="0" indent="0" defTabSz="321457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lv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252233749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6036469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6584156" y="1107281"/>
            <a:ext cx="5060156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>
            <a:lvl1pPr marL="0" indent="0" defTabSz="321457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lv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6584156" y="508992"/>
            <a:ext cx="5060156" cy="50899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84156" y="1268016"/>
            <a:ext cx="5060156" cy="5080992"/>
          </a:xfrm>
          <a:prstGeom prst="rect">
            <a:avLst/>
          </a:prstGeom>
        </p:spPr>
        <p:txBody>
          <a:bodyPr/>
          <a:lstStyle>
            <a:lvl1pPr marL="285740" indent="-285740">
              <a:defRPr sz="1969"/>
            </a:lvl1pPr>
            <a:lvl2pPr marL="571480" indent="-285740">
              <a:defRPr sz="1969"/>
            </a:lvl2pPr>
            <a:lvl3pPr marL="857220" indent="-285740">
              <a:defRPr sz="1969"/>
            </a:lvl3pPr>
            <a:lvl4pPr marL="1142959" indent="-285740">
              <a:defRPr sz="1969"/>
            </a:lvl4pPr>
            <a:lvl5pPr marL="1428699" indent="-285740">
              <a:defRPr sz="1969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844208819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3438251845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>
            <a:spLocks noGrp="1"/>
          </p:cNvSpPr>
          <p:nvPr>
            <p:ph type="pic" idx="13"/>
          </p:nvPr>
        </p:nvSpPr>
        <p:spPr>
          <a:xfrm>
            <a:off x="535781" y="401836"/>
            <a:ext cx="6965156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1" name="182741592_1098x949.jpeg"/>
          <p:cNvSpPr>
            <a:spLocks noGrp="1"/>
          </p:cNvSpPr>
          <p:nvPr>
            <p:ph type="pic" sz="quarter" idx="14"/>
          </p:nvPr>
        </p:nvSpPr>
        <p:spPr>
          <a:xfrm>
            <a:off x="7620000" y="401836"/>
            <a:ext cx="4036219" cy="25271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2" name="182429520_1646x1646.jpeg"/>
          <p:cNvSpPr>
            <a:spLocks noGrp="1"/>
          </p:cNvSpPr>
          <p:nvPr>
            <p:ph type="pic" sz="quarter" idx="15"/>
          </p:nvPr>
        </p:nvSpPr>
        <p:spPr>
          <a:xfrm>
            <a:off x="7620000" y="3018234"/>
            <a:ext cx="4036219" cy="25271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5781" y="5661422"/>
            <a:ext cx="11120438" cy="9376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984"/>
              </a:spcBef>
              <a:buSzTx/>
              <a:buFontTx/>
              <a:buNone/>
              <a:defRPr sz="1969" i="1" spc="20"/>
            </a:lvl1pPr>
            <a:lvl2pPr marL="0" indent="0">
              <a:spcBef>
                <a:spcPts val="984"/>
              </a:spcBef>
              <a:buSzTx/>
              <a:buFontTx/>
              <a:buNone/>
              <a:defRPr sz="1969" i="1" spc="20"/>
            </a:lvl2pPr>
            <a:lvl3pPr marL="0" indent="0">
              <a:spcBef>
                <a:spcPts val="984"/>
              </a:spcBef>
              <a:buSzTx/>
              <a:buFontTx/>
              <a:buNone/>
              <a:defRPr sz="1969" i="1" spc="20"/>
            </a:lvl3pPr>
            <a:lvl4pPr marL="0" indent="0">
              <a:spcBef>
                <a:spcPts val="984"/>
              </a:spcBef>
              <a:buSzTx/>
              <a:buFontTx/>
              <a:buNone/>
              <a:defRPr sz="1969" i="1" spc="20"/>
            </a:lvl4pPr>
            <a:lvl5pPr marL="0" indent="0">
              <a:spcBef>
                <a:spcPts val="984"/>
              </a:spcBef>
              <a:buSzTx/>
              <a:buFontTx/>
              <a:buNone/>
              <a:defRPr sz="1969" i="1" spc="2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93579647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476250" y="1416964"/>
            <a:ext cx="1973297" cy="188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marL="0" marR="0" lvl="0" indent="0" algn="l" defTabSz="410751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/>
            </a:pPr>
            <a:r>
              <a:rPr kumimoji="0" sz="14765" b="1" i="0" u="none" strike="noStrike" kern="0" cap="none" spc="0" normalizeH="0" baseline="0" noProof="0">
                <a:ln>
                  <a:noFill/>
                </a:ln>
                <a:solidFill>
                  <a:srgbClr val="E4E4E4"/>
                </a:solidFill>
                <a:effectLst/>
                <a:uLnTx/>
                <a:uFillTx/>
                <a:latin typeface="Baskerville"/>
                <a:sym typeface="Baskerville"/>
              </a:rP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821656" y="2721471"/>
            <a:ext cx="9834563" cy="6219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125"/>
              </a:spcBef>
              <a:buSzTx/>
              <a:buFontTx/>
              <a:buNone/>
              <a:defRPr sz="3375">
                <a:solidFill>
                  <a:srgbClr val="747676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821656" y="5464969"/>
            <a:ext cx="9834563" cy="4661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125"/>
              </a:spcBef>
              <a:buSzTx/>
              <a:buFontTx/>
              <a:buNone/>
              <a:defRPr sz="3375" i="1">
                <a:solidFill>
                  <a:srgbClr val="6B6D6D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820066722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1942756554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385336752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 bwMode="ltGray">
          <a:xfrm>
            <a:off x="8863587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42401" y="274646"/>
            <a:ext cx="25400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04807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20796" y="6377471"/>
            <a:ext cx="5115205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4015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7075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2699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25982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8182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87104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48203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41325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2364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22664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314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190625" y="1348383"/>
            <a:ext cx="9810750" cy="1964531"/>
          </a:xfrm>
          <a:prstGeom prst="rect">
            <a:avLst/>
          </a:prstGeom>
        </p:spPr>
        <p:txBody>
          <a:bodyPr anchor="b"/>
          <a:lstStyle>
            <a:lvl1pPr>
              <a:defRPr sz="6679">
                <a:latin typeface="+mj-lt"/>
                <a:ea typeface="+mj-ea"/>
                <a:cs typeface="+mj-cs"/>
                <a:sym typeface="PingFang SC Regular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27226"/>
            <a:ext cx="9810750" cy="89296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  <a:lvl2pPr marL="0" indent="160729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2pPr>
            <a:lvl3pPr marL="0" indent="321457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3pPr>
            <a:lvl4pPr marL="0" indent="482186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4pPr>
            <a:lvl5pPr marL="0" indent="642915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19218" y="6471315"/>
            <a:ext cx="347852" cy="297389"/>
          </a:xfrm>
          <a:prstGeom prst="rect">
            <a:avLst/>
          </a:prstGeom>
        </p:spPr>
        <p:txBody>
          <a:bodyPr anchor="b"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194811314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309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50273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28850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3996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41556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0251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19145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12464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5854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67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225442" y="456435"/>
            <a:ext cx="9751220" cy="411771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190625" y="4643438"/>
            <a:ext cx="9810750" cy="1160859"/>
          </a:xfrm>
          <a:prstGeom prst="rect">
            <a:avLst/>
          </a:prstGeom>
        </p:spPr>
        <p:txBody>
          <a:bodyPr anchor="b"/>
          <a:lstStyle>
            <a:lvl1pPr>
              <a:defRPr sz="6679">
                <a:latin typeface="+mj-lt"/>
                <a:ea typeface="+mj-ea"/>
                <a:cs typeface="+mj-cs"/>
                <a:sym typeface="PingFang SC Regular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5857875"/>
            <a:ext cx="9810750" cy="89296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  <a:lvl2pPr marL="0" indent="160729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2pPr>
            <a:lvl3pPr marL="0" indent="321457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3pPr>
            <a:lvl4pPr marL="0" indent="482186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4pPr>
            <a:lvl5pPr marL="0" indent="642915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787622251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889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22744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2388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 descr="PPT-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37" y="-28539"/>
            <a:ext cx="12325193" cy="69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7280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 descr="PPT-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2154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166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182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340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7086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14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190625" y="2000250"/>
            <a:ext cx="9810750" cy="2857500"/>
          </a:xfrm>
          <a:prstGeom prst="rect">
            <a:avLst/>
          </a:prstGeom>
        </p:spPr>
        <p:txBody>
          <a:bodyPr/>
          <a:lstStyle>
            <a:lvl1pPr>
              <a:defRPr sz="6679">
                <a:latin typeface="+mj-lt"/>
                <a:ea typeface="+mj-ea"/>
                <a:cs typeface="+mj-cs"/>
                <a:sym typeface="PingFang SC Regular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655099059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29439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64573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33167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2012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9892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889" y="2514601"/>
            <a:ext cx="880060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889" y="4777381"/>
            <a:ext cx="880060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Freeform 8"/>
          <p:cNvSpPr/>
          <p:nvPr/>
        </p:nvSpPr>
        <p:spPr bwMode="auto">
          <a:xfrm>
            <a:off x="-42292" y="4321159"/>
            <a:ext cx="1860631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4445" y="4529542"/>
            <a:ext cx="779971" cy="365125"/>
          </a:xfrm>
        </p:spPr>
        <p:txBody>
          <a:bodyPr/>
          <a:lstStyle/>
          <a:p>
            <a:pPr>
              <a:defRPr/>
            </a:pPr>
            <a:fld id="{E6A1408D-377C-4FE0-AECC-B4B4C3E50B8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740159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602" y="624110"/>
            <a:ext cx="8785599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888" y="2133600"/>
            <a:ext cx="8789313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8" y="711194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FD3BF1-8475-4E38-8F70-494F8805FB7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80256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888" y="2074562"/>
            <a:ext cx="8789313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888" y="3581400"/>
            <a:ext cx="8789313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78" y="3166528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637" y="3244141"/>
            <a:ext cx="779971" cy="365125"/>
          </a:xfrm>
        </p:spPr>
        <p:txBody>
          <a:bodyPr/>
          <a:lstStyle/>
          <a:p>
            <a:pPr>
              <a:defRPr/>
            </a:pPr>
            <a:fld id="{9B56F4F8-BACC-4F26-B977-83910627E77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5051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889" y="2136707"/>
            <a:ext cx="4263375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16410" y="2136707"/>
            <a:ext cx="426279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78" y="711194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637" y="787784"/>
            <a:ext cx="779971" cy="365125"/>
          </a:xfrm>
        </p:spPr>
        <p:txBody>
          <a:bodyPr/>
          <a:lstStyle/>
          <a:p>
            <a:pPr>
              <a:defRPr/>
            </a:pPr>
            <a:fld id="{432CC9E7-6EAC-4A8C-9D6E-1422153D6CF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582990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0469" y="2226626"/>
            <a:ext cx="38327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887" y="2802889"/>
            <a:ext cx="4263376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540" y="2223398"/>
            <a:ext cx="38309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11620" y="2799661"/>
            <a:ext cx="4260907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78" y="711194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637" y="787784"/>
            <a:ext cx="779971" cy="365125"/>
          </a:xfrm>
        </p:spPr>
        <p:txBody>
          <a:bodyPr/>
          <a:lstStyle/>
          <a:p>
            <a:pPr>
              <a:defRPr/>
            </a:pPr>
            <a:fld id="{FAF79FAE-D96E-41C8-87F8-1F217CE10D2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2224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161485" y="571500"/>
            <a:ext cx="5393531" cy="539353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357187" y="991195"/>
            <a:ext cx="5500688" cy="2321719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57187" y="3366492"/>
            <a:ext cx="5500688" cy="261639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  <a:lvl2pPr marL="0" indent="160729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2pPr>
            <a:lvl3pPr marL="0" indent="321457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3pPr>
            <a:lvl4pPr marL="0" indent="482186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4pPr>
            <a:lvl5pPr marL="0" indent="642915" algn="ctr">
              <a:spcBef>
                <a:spcPts val="0"/>
              </a:spcBef>
              <a:buSzTx/>
              <a:buNone/>
              <a:defRPr sz="2812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654397330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600" y="624110"/>
            <a:ext cx="87856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78" y="711194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3CEE1B-65A7-4CF3-8C8C-43B9C24F1DE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46284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78" y="711194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0188CA-05F5-401C-9855-35DB2DE74A8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33084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887" y="446088"/>
            <a:ext cx="3506112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4659" y="446090"/>
            <a:ext cx="5054541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887" y="1598613"/>
            <a:ext cx="3506112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8" y="711194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3D93B-836F-48E5-9611-471C12FD93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86933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888" y="4800600"/>
            <a:ext cx="878931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888" y="634965"/>
            <a:ext cx="8789313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888" y="5367338"/>
            <a:ext cx="878931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8" y="4910661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1637" y="4983089"/>
            <a:ext cx="779971" cy="365125"/>
          </a:xfrm>
        </p:spPr>
        <p:txBody>
          <a:bodyPr/>
          <a:lstStyle/>
          <a:p>
            <a:pPr>
              <a:defRPr/>
            </a:pPr>
            <a:fld id="{1938DD06-B71D-4D41-875E-576FF20741B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94601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888" y="609600"/>
            <a:ext cx="8789313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888" y="4354046"/>
            <a:ext cx="8789313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8" y="3166528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637" y="3244141"/>
            <a:ext cx="779971" cy="365125"/>
          </a:xfrm>
        </p:spPr>
        <p:txBody>
          <a:bodyPr/>
          <a:lstStyle/>
          <a:p>
            <a:pPr>
              <a:defRPr/>
            </a:pPr>
            <a:fld id="{750442CF-3D88-497E-90CF-8D65CA5A67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546393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498" y="609600"/>
            <a:ext cx="814611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21296" y="3505200"/>
            <a:ext cx="7538517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888" y="4354046"/>
            <a:ext cx="8789313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78" y="3166528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637" y="3244141"/>
            <a:ext cx="779971" cy="365125"/>
          </a:xfrm>
        </p:spPr>
        <p:txBody>
          <a:bodyPr/>
          <a:lstStyle/>
          <a:p>
            <a:pPr>
              <a:defRPr/>
            </a:pPr>
            <a:fld id="{750442CF-3D88-497E-90CF-8D65CA5A67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4" name="TextBox 13"/>
          <p:cNvSpPr txBox="1"/>
          <p:nvPr/>
        </p:nvSpPr>
        <p:spPr>
          <a:xfrm>
            <a:off x="2411089" y="648005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2711" y="290530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288202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888" y="2438402"/>
            <a:ext cx="8789313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888" y="5181600"/>
            <a:ext cx="8789313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78" y="4910661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1637" y="4983089"/>
            <a:ext cx="779971" cy="365125"/>
          </a:xfrm>
        </p:spPr>
        <p:txBody>
          <a:bodyPr/>
          <a:lstStyle/>
          <a:p>
            <a:pPr>
              <a:defRPr/>
            </a:pPr>
            <a:fld id="{750442CF-3D88-497E-90CF-8D65CA5A67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213029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917498" y="609600"/>
            <a:ext cx="814611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887" y="4343400"/>
            <a:ext cx="8917723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887" y="5181600"/>
            <a:ext cx="8917723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78" y="4910661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1637" y="4983089"/>
            <a:ext cx="779971" cy="365125"/>
          </a:xfrm>
        </p:spPr>
        <p:txBody>
          <a:bodyPr/>
          <a:lstStyle/>
          <a:p>
            <a:pPr>
              <a:defRPr/>
            </a:pPr>
            <a:fld id="{750442CF-3D88-497E-90CF-8D65CA5A67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TextBox 10"/>
          <p:cNvSpPr txBox="1"/>
          <p:nvPr/>
        </p:nvSpPr>
        <p:spPr>
          <a:xfrm>
            <a:off x="2411089" y="648005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92711" y="290530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283344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888" y="627407"/>
            <a:ext cx="8789312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888" y="4343400"/>
            <a:ext cx="8789313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888" y="5181600"/>
            <a:ext cx="8789313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8" y="4910661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1637" y="4983089"/>
            <a:ext cx="779971" cy="365125"/>
          </a:xfrm>
        </p:spPr>
        <p:txBody>
          <a:bodyPr/>
          <a:lstStyle/>
          <a:p>
            <a:pPr>
              <a:defRPr/>
            </a:pPr>
            <a:fld id="{750442CF-3D88-497E-90CF-8D65CA5A67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54780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8" y="711194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DD3A6D-9A29-47EC-A4D5-AFDAD172895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998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1409389260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71380" y="627407"/>
            <a:ext cx="2208176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888" y="627407"/>
            <a:ext cx="6288464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8" y="711194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0442CF-3D88-497E-90CF-8D65CA5A67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64274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63799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26553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159691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81242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57141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35262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69325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344444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894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948018099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29182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11A7-39EE-3340-9CFE-365E4C287B57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8ED6-F39E-3E46-BD8A-AC016F13AB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3525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9343647" y="4235851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100047" y="4211003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338859" y="1362700"/>
            <a:ext cx="9515557" cy="2032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338868" y="5292133"/>
            <a:ext cx="9515557" cy="2032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849633" y="3800052"/>
            <a:ext cx="649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31444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67" y="3429200"/>
            <a:ext cx="12192000" cy="34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5600" y="1086400"/>
            <a:ext cx="11428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07778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26385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9058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61060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23844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84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83464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cxnSp>
        <p:nvCxnSpPr>
          <p:cNvPr id="47" name="Google Shape;47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54000" y="1386233"/>
            <a:ext cx="5393600" cy="22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54000" y="36358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985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822281" y="1812726"/>
            <a:ext cx="4179094" cy="41790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190625" y="1946672"/>
            <a:ext cx="5119688" cy="4018359"/>
          </a:xfrm>
          <a:prstGeom prst="rect">
            <a:avLst/>
          </a:prstGeom>
        </p:spPr>
        <p:txBody>
          <a:bodyPr/>
          <a:lstStyle>
            <a:lvl1pPr marL="312528" indent="-312528">
              <a:spcBef>
                <a:spcPts val="2672"/>
              </a:spcBef>
              <a:buSzPct val="50000"/>
              <a:buBlip>
                <a:blip r:embed="rId2"/>
              </a:buBlip>
              <a:defRPr sz="2531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  <a:lvl2pPr marL="625056" indent="-312528">
              <a:spcBef>
                <a:spcPts val="2672"/>
              </a:spcBef>
              <a:buSzPct val="50000"/>
              <a:buBlip>
                <a:blip r:embed="rId2"/>
              </a:buBlip>
              <a:defRPr sz="2531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2pPr>
            <a:lvl3pPr marL="937584" indent="-312528">
              <a:spcBef>
                <a:spcPts val="2672"/>
              </a:spcBef>
              <a:buSzPct val="50000"/>
              <a:buBlip>
                <a:blip r:embed="rId2"/>
              </a:buBlip>
              <a:defRPr sz="2531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3pPr>
            <a:lvl4pPr marL="1250112" indent="-312528">
              <a:spcBef>
                <a:spcPts val="2672"/>
              </a:spcBef>
              <a:buSzPct val="50000"/>
              <a:buBlip>
                <a:blip r:embed="rId2"/>
              </a:buBlip>
              <a:defRPr sz="2531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4pPr>
            <a:lvl5pPr marL="1562640" indent="-312528">
              <a:spcBef>
                <a:spcPts val="2672"/>
              </a:spcBef>
              <a:buSzPct val="50000"/>
              <a:buBlip>
                <a:blip r:embed="rId2"/>
              </a:buBlip>
              <a:defRPr sz="2531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579840035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15600" y="56409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4893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739800"/>
            <a:ext cx="11360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15600" y="3994200"/>
            <a:ext cx="11360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36079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7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3607635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55448"/>
            <a:ext cx="10972801" cy="1252728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316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 rot="21600000">
            <a:off x="6622071" y="332680"/>
            <a:ext cx="5207001" cy="29289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 rot="21600000">
            <a:off x="6651910" y="3528761"/>
            <a:ext cx="5175251" cy="291107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250031" y="339329"/>
            <a:ext cx="6096000" cy="609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56666287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1190625" y="2973807"/>
            <a:ext cx="9810750" cy="53533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12">
                <a:solidFill>
                  <a:srgbClr val="45A7DE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190625" y="4473774"/>
            <a:ext cx="9810750" cy="4920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531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69477542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88534054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30306133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55448"/>
            <a:ext cx="10972801" cy="1252728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0052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221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019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392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277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111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invGray">
          <a:xfrm>
            <a:off x="1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746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11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0927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201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43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952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1566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063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82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15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917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079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50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04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77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520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49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142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176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1072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ltGray">
          <a:xfrm>
            <a:off x="0" y="1"/>
            <a:ext cx="12192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 bwMode="invGray">
          <a:xfrm>
            <a:off x="0" y="5127625"/>
            <a:ext cx="12192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27983A-E4E1-4698-883B-B088BEDEA318}" type="slidenum">
              <a:rPr lang="zh-CN" altLang="zh-CN" smtClean="0">
                <a:solidFill>
                  <a:prstClr val="white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6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AD61E0-D76C-45B9-94E1-D4376553461F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96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98990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698990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300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ltGray">
          <a:xfrm>
            <a:off x="0" y="1"/>
            <a:ext cx="12192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 bwMode="invGray">
          <a:xfrm>
            <a:off x="0" y="2601914"/>
            <a:ext cx="12192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6A60C8-6BE9-4ACC-BC4C-91F655B33495}" type="slidenum">
              <a:rPr lang="zh-CN" altLang="zh-CN" smtClean="0">
                <a:solidFill>
                  <a:prstClr val="white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56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F88D57-C1DF-434E-98F5-14A3F7B0B108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687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BA2B19-484D-46CF-95F5-7FF3282115D0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505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960EF4-B55D-432D-A467-6E3B23E0581E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56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671D41-7D44-4761-BBC7-C454E122CEF8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400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invGray">
          <a:xfrm>
            <a:off x="3807885" y="0"/>
            <a:ext cx="61383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invGray">
          <a:xfrm>
            <a:off x="3807885" y="0"/>
            <a:ext cx="61383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FE88D4-E1C2-47DF-BA30-B2067063551B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651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07885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invGray">
          <a:xfrm>
            <a:off x="3807885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>
            <a:off x="220133" y="1169988"/>
            <a:ext cx="3363384" cy="201612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47067" y="1169988"/>
            <a:ext cx="6925733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118851" y="1169988"/>
            <a:ext cx="977900" cy="201612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4B0D6-495D-4BFA-95C8-4695B1EAC597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46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79898-822E-4310-A82C-78C916608F58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667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invGray">
          <a:xfrm>
            <a:off x="8798985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 bwMode="ltGray">
          <a:xfrm>
            <a:off x="8864600" y="0"/>
            <a:ext cx="33528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20018" y="6376989"/>
            <a:ext cx="5115983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A050BB-930C-418B-9D0F-CA4FCCC3922B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81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47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8268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3121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9361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12588-04B1-427B-82EE-E8DB90309F08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9F0C5-380F-41C2-899A-BAC0F0927E16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117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5884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682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076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54C80-263E-416B-A8E0-580EDEADCBDC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9954A3-9DFD-4C44-94BA-B95130A3BA1C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743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1056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7497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0C226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2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6942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4541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22648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1360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6B4A9-1611-4792-9094-5F34BCA07E0B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33C77-0158-454C-844F-B7AB9BD7DAD4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9953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266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1pPr>
            <a:lvl2pPr marL="0" indent="1143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2pPr>
            <a:lvl3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3pPr>
            <a:lvl4pPr marL="0" indent="3429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4pPr>
            <a:lvl5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37327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562984" y="336550"/>
            <a:ext cx="9067801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317500" y="4756150"/>
            <a:ext cx="11557000" cy="1003300"/>
          </a:xfrm>
          <a:prstGeom prst="rect">
            <a:avLst/>
          </a:prstGeo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7500" y="5721350"/>
            <a:ext cx="11557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1pPr>
            <a:lvl2pPr marL="0" indent="1143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2pPr>
            <a:lvl3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3pPr>
            <a:lvl4pPr marL="0" indent="3429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4pPr>
            <a:lvl5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8355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86831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582990" y="476250"/>
            <a:ext cx="4762501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825500" y="476250"/>
            <a:ext cx="5111750" cy="2774950"/>
          </a:xfrm>
          <a:prstGeom prst="rect">
            <a:avLst/>
          </a:prstGeom>
        </p:spPr>
        <p:txBody>
          <a:bodyPr anchor="b"/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25500" y="3263900"/>
            <a:ext cx="5111750" cy="286385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1pPr>
            <a:lvl2pPr marL="0" indent="1143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2pPr>
            <a:lvl3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3pPr>
            <a:lvl4pPr marL="0" indent="3429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4pPr>
            <a:lvl5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92929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8688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29689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785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5839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3786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50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 bwMode="invGray">
          <a:xfrm>
            <a:off x="3807650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549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266700" indent="-266700">
              <a:buClr>
                <a:srgbClr val="000000"/>
              </a:buClr>
              <a:defRPr sz="2500"/>
            </a:lvl1pPr>
            <a:lvl2pPr marL="604762" indent="-287262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  <a:buChar char="‣"/>
              <a:defRPr sz="2100"/>
            </a:lvl2pPr>
            <a:lvl3pPr marL="1005417" indent="-370417">
              <a:lnSpc>
                <a:spcPct val="100000"/>
              </a:lnSpc>
              <a:spcBef>
                <a:spcPts val="800"/>
              </a:spcBef>
              <a:defRPr sz="2100"/>
            </a:lvl3pPr>
            <a:lvl4pPr marL="1230313" indent="-277813">
              <a:lnSpc>
                <a:spcPct val="100000"/>
              </a:lnSpc>
              <a:spcBef>
                <a:spcPts val="800"/>
              </a:spcBef>
              <a:defRPr sz="2100"/>
            </a:lvl4pPr>
            <a:lvl5pPr marL="1547813" indent="-277813">
              <a:lnSpc>
                <a:spcPct val="100000"/>
              </a:lnSpc>
              <a:spcBef>
                <a:spcPts val="800"/>
              </a:spcBef>
              <a:defRPr sz="21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1743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584950" y="1574800"/>
            <a:ext cx="47625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308811" indent="-308811">
              <a:lnSpc>
                <a:spcPct val="100000"/>
              </a:lnSpc>
              <a:spcBef>
                <a:spcPts val="800"/>
              </a:spcBef>
              <a:defRPr sz="2100"/>
            </a:lvl1pPr>
            <a:lvl2pPr marL="588211" indent="-308811">
              <a:lnSpc>
                <a:spcPct val="100000"/>
              </a:lnSpc>
              <a:spcBef>
                <a:spcPts val="800"/>
              </a:spcBef>
              <a:defRPr sz="2100"/>
            </a:lvl2pPr>
            <a:lvl3pPr marL="867611" indent="-308811">
              <a:lnSpc>
                <a:spcPct val="100000"/>
              </a:lnSpc>
              <a:spcBef>
                <a:spcPts val="800"/>
              </a:spcBef>
              <a:defRPr sz="2100"/>
            </a:lvl3pPr>
            <a:lvl4pPr marL="1147011" indent="-308811">
              <a:lnSpc>
                <a:spcPct val="100000"/>
              </a:lnSpc>
              <a:spcBef>
                <a:spcPts val="800"/>
              </a:spcBef>
              <a:defRPr sz="2100"/>
            </a:lvl4pPr>
            <a:lvl5pPr marL="1426411" indent="-308811">
              <a:lnSpc>
                <a:spcPct val="100000"/>
              </a:lnSpc>
              <a:spcBef>
                <a:spcPts val="800"/>
              </a:spcBef>
              <a:defRPr sz="21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32838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>
            <a:lvl1pPr marL="330729" indent="-330729">
              <a:defRPr sz="2500"/>
            </a:lvl1pPr>
            <a:lvl2pPr marL="648229" indent="-330729">
              <a:defRPr sz="2500"/>
            </a:lvl2pPr>
            <a:lvl3pPr marL="965729" indent="-330729">
              <a:defRPr sz="2500"/>
            </a:lvl3pPr>
            <a:lvl4pPr marL="1283229" indent="-330729">
              <a:defRPr sz="2500"/>
            </a:lvl4pPr>
            <a:lvl5pPr marL="1600729" indent="-330729">
              <a:defRPr sz="25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227842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67874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3800" y="4476750"/>
            <a:ext cx="9810750" cy="3488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1600" i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193800" y="3006725"/>
            <a:ext cx="9810750" cy="4762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613728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897314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6163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7465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071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825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7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71747" y="1484808"/>
            <a:ext cx="8329862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19458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0765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 bwMode="invGray">
          <a:xfrm>
            <a:off x="380765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47746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6" cy="201168"/>
          </a:xfrm>
        </p:spPr>
        <p:txBody>
          <a:bodyPr/>
          <a:lstStyle/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584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3868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7254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99684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3013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0078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68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8101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7100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35781" y="3929063"/>
            <a:ext cx="11133544" cy="2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>
            <a:lvl1pPr marL="0" indent="0" defTabSz="321457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lv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35781" y="401836"/>
            <a:ext cx="11120438" cy="3643313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8508">
                <a:solidFill>
                  <a:srgbClr val="5C5C5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5781" y="3991570"/>
            <a:ext cx="11120438" cy="22949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4049" y="6461125"/>
            <a:ext cx="318998" cy="275717"/>
          </a:xfrm>
          <a:prstGeom prst="rect">
            <a:avLst/>
          </a:prstGeom>
        </p:spPr>
        <p:txBody>
          <a:bodyPr/>
          <a:lstStyle/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2056576219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3812977"/>
            <a:ext cx="12192000" cy="2536031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sym typeface="DIN Alternate"/>
              </a:defRPr>
            </a:lvl1pPr>
          </a:lstStyle>
          <a:p>
            <a:pPr marL="0" lv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35781" y="5357810"/>
            <a:ext cx="11132344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>
            <a:lvl1pPr marL="0" indent="0" defTabSz="321457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lv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35781" y="3911203"/>
            <a:ext cx="11120438" cy="1553766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8508">
                <a:solidFill>
                  <a:srgbClr val="5C5C5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5781" y="5393531"/>
            <a:ext cx="11120438" cy="86618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422"/>
              </a:spcBef>
              <a:buSzTx/>
              <a:buFontTx/>
              <a:buNone/>
              <a:defRPr sz="3375" i="1">
                <a:solidFill>
                  <a:srgbClr val="747676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7763" y="6465094"/>
            <a:ext cx="318998" cy="2757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429453115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image" Target="../media/image10.jpeg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1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 bwMode="ltGray">
          <a:xfrm>
            <a:off x="3" y="8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152400"/>
            <a:ext cx="10972801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775194"/>
            <a:ext cx="10972801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5ECA608-2241-EA4E-9860-EF40A7C168DC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20803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39196" y="6476999"/>
            <a:ext cx="978486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433DE98-F34E-D743-B1F8-47C881739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10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80166-20FF-4951-B747-6EACD5A281ED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7D5CE-0258-4563-B47B-94B671E6BAE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F5138-0DED-4BAE-A978-93C96F921095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6AFE-97D5-4EA0-96EB-C6EC79118317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5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8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26416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7228" y="285"/>
            <a:ext cx="2603029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24384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3600" y="624110"/>
            <a:ext cx="87856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888" y="2133600"/>
            <a:ext cx="8789313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3200" y="6135090"/>
            <a:ext cx="102184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887" y="6135810"/>
            <a:ext cx="7621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81637" y="787784"/>
            <a:ext cx="779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8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ZFengYaSongS-GB" charset="-122"/>
                <a:ea typeface="FZFengYaSongS-GB" charset="-122"/>
              </a:defRPr>
            </a:lvl1pPr>
          </a:lstStyle>
          <a:p>
            <a:fld id="{B89E11A7-39EE-3340-9CFE-365E4C287B57}" type="datetimeFigureOut">
              <a:rPr kumimoji="1" lang="zh-CN" altLang="en-US" smtClean="0"/>
              <a:pPr/>
              <a:t>2024/9/9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ZFengYaSongS-GB" charset="-122"/>
                <a:ea typeface="FZFengYaSongS-GB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ZFengYaSongS-GB" charset="-122"/>
                <a:ea typeface="FZFengYaSongS-GB" charset="-122"/>
              </a:defRPr>
            </a:lvl1pPr>
          </a:lstStyle>
          <a:p>
            <a:fld id="{31A48ED6-F39E-3E46-BD8A-AC016F13AB1B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87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ZFengYaSongS-GB" charset="-122"/>
          <a:ea typeface="FZFengYaSongS-GB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ZFengYaSongS-GB" charset="-122"/>
          <a:ea typeface="FZFengYaSongS-GB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ZFengYaSongS-GB" charset="-122"/>
          <a:ea typeface="FZFengYaSongS-GB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ZFengYaSongS-GB" charset="-122"/>
          <a:ea typeface="FZFengYaSongS-GB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ZFengYaSongS-GB" charset="-122"/>
          <a:ea typeface="FZFengYaSongS-GB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ZFengYaSongS-GB" charset="-122"/>
          <a:ea typeface="FZFengYaSongS-GB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196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190625" y="892969"/>
            <a:ext cx="9810750" cy="5072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190625" y="178594"/>
            <a:ext cx="981075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19218" y="6518672"/>
            <a:ext cx="347852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>
                <a:solidFill>
                  <a:srgbClr val="868686"/>
                </a:solidFill>
              </a:defRPr>
            </a:lvl1pPr>
          </a:lstStyle>
          <a:p>
            <a:pPr algn="ctr" defTabSz="410751" hangingPunct="0"/>
            <a:fld id="{86CB4B4D-7CA3-9044-876B-883B54F8677D}" type="slidenum">
              <a:rPr lang="en-US" altLang="zh-CN" kern="0" smtClean="0">
                <a:latin typeface="Marker Felt"/>
                <a:sym typeface="Marker Felt"/>
              </a:rPr>
              <a:pPr algn="ctr" defTabSz="410751" hangingPunct="0"/>
              <a:t>‹#›</a:t>
            </a:fld>
            <a:endParaRPr lang="en-US" altLang="zh-CN" kern="0">
              <a:latin typeface="Marker Felt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93104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928" r:id="rId13"/>
  </p:sldLayoutIdLst>
  <p:transition spd="med"/>
  <p:txStyles>
    <p:titleStyle>
      <a:lvl1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Kaiti SC Regular"/>
        </a:defRPr>
      </a:lvl1pPr>
      <a:lvl2pPr marL="0" marR="0" indent="160729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Kaiti SC Regular"/>
        </a:defRPr>
      </a:lvl2pPr>
      <a:lvl3pPr marL="0" marR="0" indent="321457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Kaiti SC Regular"/>
        </a:defRPr>
      </a:lvl3pPr>
      <a:lvl4pPr marL="0" marR="0" indent="482186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Kaiti SC Regular"/>
        </a:defRPr>
      </a:lvl4pPr>
      <a:lvl5pPr marL="0" marR="0" indent="642915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Kaiti SC Regular"/>
        </a:defRPr>
      </a:lvl5pPr>
      <a:lvl6pPr marL="0" marR="0" indent="803643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Kaiti SC Regular"/>
        </a:defRPr>
      </a:lvl6pPr>
      <a:lvl7pPr marL="0" marR="0" indent="964372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Kaiti SC Regular"/>
        </a:defRPr>
      </a:lvl7pPr>
      <a:lvl8pPr marL="0" marR="0" indent="1125101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Kaiti SC Regular"/>
        </a:defRPr>
      </a:lvl8pPr>
      <a:lvl9pPr marL="0" marR="0" indent="1285829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Kaiti SC Regular"/>
        </a:defRPr>
      </a:lvl9pPr>
    </p:titleStyle>
    <p:bodyStyle>
      <a:lvl1pPr marL="446469" marR="0" indent="-446469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3234" b="0" i="0" u="none" strike="noStrike" cap="none" spc="0" baseline="0">
          <a:ln>
            <a:noFill/>
          </a:ln>
          <a:solidFill>
            <a:srgbClr val="5A554C"/>
          </a:solidFill>
          <a:uFillTx/>
          <a:latin typeface="+mj-lt"/>
          <a:ea typeface="+mj-ea"/>
          <a:cs typeface="+mj-cs"/>
          <a:sym typeface="PingFang SC Regular"/>
        </a:defRPr>
      </a:lvl1pPr>
      <a:lvl2pPr marL="892937" marR="0" indent="-446469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3234" b="0" i="0" u="none" strike="noStrike" cap="none" spc="0" baseline="0">
          <a:ln>
            <a:noFill/>
          </a:ln>
          <a:solidFill>
            <a:srgbClr val="5A554C"/>
          </a:solidFill>
          <a:uFillTx/>
          <a:latin typeface="+mj-lt"/>
          <a:ea typeface="+mj-ea"/>
          <a:cs typeface="+mj-cs"/>
          <a:sym typeface="PingFang SC Regular"/>
        </a:defRPr>
      </a:lvl2pPr>
      <a:lvl3pPr marL="1339406" marR="0" indent="-446469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3234" b="0" i="0" u="none" strike="noStrike" cap="none" spc="0" baseline="0">
          <a:ln>
            <a:noFill/>
          </a:ln>
          <a:solidFill>
            <a:srgbClr val="5A554C"/>
          </a:solidFill>
          <a:uFillTx/>
          <a:latin typeface="+mj-lt"/>
          <a:ea typeface="+mj-ea"/>
          <a:cs typeface="+mj-cs"/>
          <a:sym typeface="PingFang SC Regular"/>
        </a:defRPr>
      </a:lvl3pPr>
      <a:lvl4pPr marL="1785874" marR="0" indent="-446469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3234" b="0" i="0" u="none" strike="noStrike" cap="none" spc="0" baseline="0">
          <a:ln>
            <a:noFill/>
          </a:ln>
          <a:solidFill>
            <a:srgbClr val="5A554C"/>
          </a:solidFill>
          <a:uFillTx/>
          <a:latin typeface="+mj-lt"/>
          <a:ea typeface="+mj-ea"/>
          <a:cs typeface="+mj-cs"/>
          <a:sym typeface="PingFang SC Regular"/>
        </a:defRPr>
      </a:lvl4pPr>
      <a:lvl5pPr marL="2232343" marR="0" indent="-446469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3234" b="0" i="0" u="none" strike="noStrike" cap="none" spc="0" baseline="0">
          <a:ln>
            <a:noFill/>
          </a:ln>
          <a:solidFill>
            <a:srgbClr val="5A554C"/>
          </a:solidFill>
          <a:uFillTx/>
          <a:latin typeface="+mj-lt"/>
          <a:ea typeface="+mj-ea"/>
          <a:cs typeface="+mj-cs"/>
          <a:sym typeface="PingFang SC Regular"/>
        </a:defRPr>
      </a:lvl5pPr>
      <a:lvl6pPr marL="2678811" marR="0" indent="-446469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3234" b="0" i="0" u="none" strike="noStrike" cap="none" spc="0" baseline="0">
          <a:ln>
            <a:noFill/>
          </a:ln>
          <a:solidFill>
            <a:srgbClr val="5A554C"/>
          </a:solidFill>
          <a:uFillTx/>
          <a:latin typeface="+mj-lt"/>
          <a:ea typeface="+mj-ea"/>
          <a:cs typeface="+mj-cs"/>
          <a:sym typeface="PingFang SC Regular"/>
        </a:defRPr>
      </a:lvl6pPr>
      <a:lvl7pPr marL="3125280" marR="0" indent="-446469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3234" b="0" i="0" u="none" strike="noStrike" cap="none" spc="0" baseline="0">
          <a:ln>
            <a:noFill/>
          </a:ln>
          <a:solidFill>
            <a:srgbClr val="5A554C"/>
          </a:solidFill>
          <a:uFillTx/>
          <a:latin typeface="+mj-lt"/>
          <a:ea typeface="+mj-ea"/>
          <a:cs typeface="+mj-cs"/>
          <a:sym typeface="PingFang SC Regular"/>
        </a:defRPr>
      </a:lvl7pPr>
      <a:lvl8pPr marL="3571748" marR="0" indent="-446469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3234" b="0" i="0" u="none" strike="noStrike" cap="none" spc="0" baseline="0">
          <a:ln>
            <a:noFill/>
          </a:ln>
          <a:solidFill>
            <a:srgbClr val="5A554C"/>
          </a:solidFill>
          <a:uFillTx/>
          <a:latin typeface="+mj-lt"/>
          <a:ea typeface="+mj-ea"/>
          <a:cs typeface="+mj-cs"/>
          <a:sym typeface="PingFang SC Regular"/>
        </a:defRPr>
      </a:lvl8pPr>
      <a:lvl9pPr marL="4018217" marR="0" indent="-446469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47000"/>
        <a:buFontTx/>
        <a:buBlip>
          <a:blip r:embed="rId16"/>
        </a:buBlip>
        <a:tabLst/>
        <a:defRPr sz="3234" b="0" i="0" u="none" strike="noStrike" cap="none" spc="0" baseline="0">
          <a:ln>
            <a:noFill/>
          </a:ln>
          <a:solidFill>
            <a:srgbClr val="5A554C"/>
          </a:solidFill>
          <a:uFillTx/>
          <a:latin typeface="+mj-lt"/>
          <a:ea typeface="+mj-ea"/>
          <a:cs typeface="+mj-cs"/>
          <a:sym typeface="PingFang SC Regular"/>
        </a:defRPr>
      </a:lvl9pPr>
    </p:bodyStyle>
    <p:otherStyle>
      <a:lvl1pPr marL="0" marR="0" indent="0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1607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321457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482186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642915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803643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964372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125101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2858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2B5A3-5155-0A4B-99A1-F4EB6325BB05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BDAA3-A2EB-5D40-A65F-33355AB1561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51" y="365125"/>
            <a:ext cx="2059516" cy="5884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311900"/>
            <a:ext cx="12192000" cy="314324"/>
          </a:xfrm>
          <a:prstGeom prst="rect">
            <a:avLst/>
          </a:prstGeom>
          <a:solidFill>
            <a:srgbClr val="46B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90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035C5D1-AD16-4B01-871F-DE047A6CFB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2024/9/9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BCDE635-3FC4-4B83-A3D1-632FFA341E9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2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6688"/>
            <a:ext cx="12192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ltGray">
          <a:xfrm>
            <a:off x="0" y="1"/>
            <a:ext cx="12192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2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774825"/>
            <a:ext cx="109728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  <a:latin typeface="Arial" pitchFamily="34" charset="0"/>
                <a:ea typeface="宋体" pitchFamily="2" charset="-122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  <a:latin typeface="Arial" pitchFamily="34" charset="0"/>
                <a:ea typeface="宋体" pitchFamily="2" charset="-122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  <a:latin typeface="Arial" pitchFamily="34" charset="0"/>
                <a:ea typeface="宋体" pitchFamily="2" charset="-122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021F2C-CB71-47BB-8B0A-823E6AEB2394}" type="slidenum">
              <a:rPr lang="zh-CN" altLang="zh-CN" smtClean="0">
                <a:solidFill>
                  <a:prstClr val="black">
                    <a:tint val="9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zh-CN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8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  <a:ea typeface="华文楷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  <a:ea typeface="华文楷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  <a:ea typeface="华文楷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  <a:ea typeface="华文楷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  <a:ea typeface="华文楷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  <a:ea typeface="华文楷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  <a:ea typeface="华文楷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  <a:ea typeface="华文楷体" pitchFamily="2" charset="-122"/>
        </a:defRPr>
      </a:lvl9pPr>
      <a:extLst/>
    </p:titleStyle>
    <p:bodyStyle>
      <a:lvl1pPr marL="438150" indent="-319088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1" fontAlgn="base" hangingPunct="1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1" fontAlgn="base" hangingPunct="1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1" fontAlgn="base" hangingPunct="1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20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26113" y="6540500"/>
            <a:ext cx="33342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 defTabSz="412750" hangingPunct="0"/>
            <a:fld id="{86CB4B4D-7CA3-9044-876B-883B54F8677D}" type="slidenum">
              <a:rPr lang="en-US" altLang="zh-CN" kern="0" smtClean="0">
                <a:solidFill>
                  <a:srgbClr val="000000"/>
                </a:solidFill>
              </a:rPr>
              <a:pPr algn="ctr" defTabSz="412750" hangingPunct="0"/>
              <a:t>‹#›</a:t>
            </a:fld>
            <a:endParaRPr lang="en-US" altLang="zh-CN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1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</p:sldLayoutIdLst>
  <p:transition spd="med"/>
  <p:txStyles>
    <p:title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>
              <a:lumOff val="-13575"/>
            </a:schemeClr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>
              <a:lumOff val="-13575"/>
            </a:schemeClr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>
              <a:lumOff val="-13575"/>
            </a:schemeClr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>
              <a:lumOff val="-13575"/>
            </a:schemeClr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>
              <a:lumOff val="-13575"/>
            </a:schemeClr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>
              <a:lumOff val="-13575"/>
            </a:schemeClr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>
              <a:lumOff val="-13575"/>
            </a:schemeClr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>
              <a:lumOff val="-13575"/>
            </a:schemeClr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accent1">
              <a:lumOff val="-13575"/>
            </a:schemeClr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7500" marR="0" indent="-317500" algn="l" defTabSz="412750" eaLnBrk="1" latinLnBrk="0" hangingPunct="1">
        <a:lnSpc>
          <a:spcPct val="12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5000" marR="0" indent="-317500" algn="l" defTabSz="412750" eaLnBrk="1" latinLnBrk="0" hangingPunct="1">
        <a:lnSpc>
          <a:spcPct val="12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52500" marR="0" indent="-317500" algn="l" defTabSz="412750" eaLnBrk="1" latinLnBrk="0" hangingPunct="1">
        <a:lnSpc>
          <a:spcPct val="12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70000" marR="0" indent="-317500" algn="l" defTabSz="412750" eaLnBrk="1" latinLnBrk="0" hangingPunct="1">
        <a:lnSpc>
          <a:spcPct val="12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7500" marR="0" indent="-317500" algn="l" defTabSz="412750" eaLnBrk="1" latinLnBrk="0" hangingPunct="1">
        <a:lnSpc>
          <a:spcPct val="12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905000" marR="0" indent="-317500" algn="l" defTabSz="412750" eaLnBrk="1" latinLnBrk="0" hangingPunct="1">
        <a:lnSpc>
          <a:spcPct val="12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eaLnBrk="1" latinLnBrk="0" hangingPunct="1">
        <a:lnSpc>
          <a:spcPct val="12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eaLnBrk="1" latinLnBrk="0" hangingPunct="1">
        <a:lnSpc>
          <a:spcPct val="12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eaLnBrk="1" latinLnBrk="0" hangingPunct="1">
        <a:lnSpc>
          <a:spcPct val="12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C122F-8CA3-4C11-BA5A-3A1EDF22EACF}" type="datetimeFigureOut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AA8D60-F230-4A69-BB8B-D03672770D47}" type="slidenum"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46464A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46464A">
                  <a:lumMod val="60000"/>
                  <a:lumOff val="40000"/>
                </a:srgbClr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5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35781" y="508992"/>
            <a:ext cx="11120438" cy="50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1" y="1268016"/>
            <a:ext cx="11120438" cy="5080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97013" y="6465094"/>
            <a:ext cx="318998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125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defTabSz="410751" hangingPunct="0"/>
            <a:fld id="{86CB4B4D-7CA3-9044-876B-883B54F8677D}" type="slidenum">
              <a:rPr lang="en-US" altLang="zh-CN" kern="0" smtClean="0"/>
              <a:pPr defTabSz="410751" hangingPunct="0"/>
              <a:t>‹#›</a:t>
            </a:fld>
            <a:endParaRPr lang="en-US" altLang="zh-CN" kern="0"/>
          </a:p>
        </p:txBody>
      </p:sp>
    </p:spTree>
    <p:extLst>
      <p:ext uri="{BB962C8B-B14F-4D97-AF65-F5344CB8AC3E}">
        <p14:creationId xmlns:p14="http://schemas.microsoft.com/office/powerpoint/2010/main" val="164894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</p:sldLayoutIdLst>
  <p:transition spd="med"/>
  <p:txStyles>
    <p:titleStyle>
      <a:lvl1pPr marL="0" marR="0" indent="0" algn="l" defTabSz="410751" rtl="0" eaLnBrk="1" latinLnBrk="0" hangingPunct="1">
        <a:lnSpc>
          <a:spcPct val="100000"/>
        </a:lnSpc>
        <a:spcBef>
          <a:spcPts val="1617"/>
        </a:spcBef>
        <a:spcAft>
          <a:spcPts val="0"/>
        </a:spcAft>
        <a:buClrTx/>
        <a:buSzTx/>
        <a:buFontTx/>
        <a:buNone/>
        <a:tabLst/>
        <a:defRPr sz="3656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41093" algn="l" defTabSz="410751" rtl="0" eaLnBrk="1" latinLnBrk="0" hangingPunct="1">
        <a:lnSpc>
          <a:spcPct val="100000"/>
        </a:lnSpc>
        <a:spcBef>
          <a:spcPts val="1617"/>
        </a:spcBef>
        <a:spcAft>
          <a:spcPts val="0"/>
        </a:spcAft>
        <a:buClrTx/>
        <a:buSzTx/>
        <a:buFontTx/>
        <a:buNone/>
        <a:tabLst/>
        <a:defRPr sz="3656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82186" algn="l" defTabSz="410751" rtl="0" eaLnBrk="1" latinLnBrk="0" hangingPunct="1">
        <a:lnSpc>
          <a:spcPct val="100000"/>
        </a:lnSpc>
        <a:spcBef>
          <a:spcPts val="1617"/>
        </a:spcBef>
        <a:spcAft>
          <a:spcPts val="0"/>
        </a:spcAft>
        <a:buClrTx/>
        <a:buSzTx/>
        <a:buFontTx/>
        <a:buNone/>
        <a:tabLst/>
        <a:defRPr sz="3656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723279" algn="l" defTabSz="410751" rtl="0" eaLnBrk="1" latinLnBrk="0" hangingPunct="1">
        <a:lnSpc>
          <a:spcPct val="100000"/>
        </a:lnSpc>
        <a:spcBef>
          <a:spcPts val="1617"/>
        </a:spcBef>
        <a:spcAft>
          <a:spcPts val="0"/>
        </a:spcAft>
        <a:buClrTx/>
        <a:buSzTx/>
        <a:buFontTx/>
        <a:buNone/>
        <a:tabLst/>
        <a:defRPr sz="3656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64372" algn="l" defTabSz="410751" rtl="0" eaLnBrk="1" latinLnBrk="0" hangingPunct="1">
        <a:lnSpc>
          <a:spcPct val="100000"/>
        </a:lnSpc>
        <a:spcBef>
          <a:spcPts val="1617"/>
        </a:spcBef>
        <a:spcAft>
          <a:spcPts val="0"/>
        </a:spcAft>
        <a:buClrTx/>
        <a:buSzTx/>
        <a:buFontTx/>
        <a:buNone/>
        <a:tabLst/>
        <a:defRPr sz="3656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205465" algn="l" defTabSz="410751" rtl="0" eaLnBrk="1" latinLnBrk="0" hangingPunct="1">
        <a:lnSpc>
          <a:spcPct val="100000"/>
        </a:lnSpc>
        <a:spcBef>
          <a:spcPts val="1617"/>
        </a:spcBef>
        <a:spcAft>
          <a:spcPts val="0"/>
        </a:spcAft>
        <a:buClrTx/>
        <a:buSzTx/>
        <a:buFontTx/>
        <a:buNone/>
        <a:tabLst/>
        <a:defRPr sz="3656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446558" algn="l" defTabSz="410751" rtl="0" eaLnBrk="1" latinLnBrk="0" hangingPunct="1">
        <a:lnSpc>
          <a:spcPct val="100000"/>
        </a:lnSpc>
        <a:spcBef>
          <a:spcPts val="1617"/>
        </a:spcBef>
        <a:spcAft>
          <a:spcPts val="0"/>
        </a:spcAft>
        <a:buClrTx/>
        <a:buSzTx/>
        <a:buFontTx/>
        <a:buNone/>
        <a:tabLst/>
        <a:defRPr sz="3656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87651" algn="l" defTabSz="410751" rtl="0" eaLnBrk="1" latinLnBrk="0" hangingPunct="1">
        <a:lnSpc>
          <a:spcPct val="100000"/>
        </a:lnSpc>
        <a:spcBef>
          <a:spcPts val="1617"/>
        </a:spcBef>
        <a:spcAft>
          <a:spcPts val="0"/>
        </a:spcAft>
        <a:buClrTx/>
        <a:buSzTx/>
        <a:buFontTx/>
        <a:buNone/>
        <a:tabLst/>
        <a:defRPr sz="3656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928744" algn="l" defTabSz="410751" rtl="0" eaLnBrk="1" latinLnBrk="0" hangingPunct="1">
        <a:lnSpc>
          <a:spcPct val="100000"/>
        </a:lnSpc>
        <a:spcBef>
          <a:spcPts val="1617"/>
        </a:spcBef>
        <a:spcAft>
          <a:spcPts val="0"/>
        </a:spcAft>
        <a:buClrTx/>
        <a:buSzTx/>
        <a:buFontTx/>
        <a:buNone/>
        <a:tabLst/>
        <a:defRPr sz="3656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330387" marR="0" indent="-330387" algn="l" defTabSz="410751" rtl="0" eaLnBrk="1" latinLnBrk="0" hangingPunct="1">
        <a:lnSpc>
          <a:spcPct val="100000"/>
        </a:lnSpc>
        <a:spcBef>
          <a:spcPts val="1266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660773" marR="0" indent="-330387" algn="l" defTabSz="410751" rtl="0" eaLnBrk="1" latinLnBrk="0" hangingPunct="1">
        <a:lnSpc>
          <a:spcPct val="100000"/>
        </a:lnSpc>
        <a:spcBef>
          <a:spcPts val="1266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991160" marR="0" indent="-330387" algn="l" defTabSz="410751" rtl="0" eaLnBrk="1" latinLnBrk="0" hangingPunct="1">
        <a:lnSpc>
          <a:spcPct val="100000"/>
        </a:lnSpc>
        <a:spcBef>
          <a:spcPts val="1266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321547" marR="0" indent="-330387" algn="l" defTabSz="410751" rtl="0" eaLnBrk="1" latinLnBrk="0" hangingPunct="1">
        <a:lnSpc>
          <a:spcPct val="100000"/>
        </a:lnSpc>
        <a:spcBef>
          <a:spcPts val="1266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1651933" marR="0" indent="-330387" algn="l" defTabSz="410751" rtl="0" eaLnBrk="1" latinLnBrk="0" hangingPunct="1">
        <a:lnSpc>
          <a:spcPct val="100000"/>
        </a:lnSpc>
        <a:spcBef>
          <a:spcPts val="1266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1982320" marR="0" indent="-330387" algn="l" defTabSz="410751" rtl="0" eaLnBrk="1" latinLnBrk="0" hangingPunct="1">
        <a:lnSpc>
          <a:spcPct val="100000"/>
        </a:lnSpc>
        <a:spcBef>
          <a:spcPts val="1266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2312707" marR="0" indent="-330387" algn="l" defTabSz="410751" rtl="0" eaLnBrk="1" latinLnBrk="0" hangingPunct="1">
        <a:lnSpc>
          <a:spcPct val="100000"/>
        </a:lnSpc>
        <a:spcBef>
          <a:spcPts val="1266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2643094" marR="0" indent="-330387" algn="l" defTabSz="410751" rtl="0" eaLnBrk="1" latinLnBrk="0" hangingPunct="1">
        <a:lnSpc>
          <a:spcPct val="100000"/>
        </a:lnSpc>
        <a:spcBef>
          <a:spcPts val="1266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2973480" marR="0" indent="-330387" algn="l" defTabSz="410751" rtl="0" eaLnBrk="1" latinLnBrk="0" hangingPunct="1">
        <a:lnSpc>
          <a:spcPct val="100000"/>
        </a:lnSpc>
        <a:spcBef>
          <a:spcPts val="1266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160729" algn="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321457" algn="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482186" algn="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642915" algn="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803643" algn="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964372" algn="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125101" algn="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285829" algn="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p.secoder.ne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use-course.github.io/course-index/deploy/secoder/" TargetMode="External"/><Relationship Id="rId4" Type="http://schemas.openxmlformats.org/officeDocument/2006/relationships/hyperlink" Target="https://docs.secoder.ne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coder.net/usage/selectproject_groupin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use-course.github.io/course-index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huse-course.github.io/course-index/deploy/secoder/#_1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coder.net/service/deployer/tutorial-databas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软件工程 </a:t>
            </a:r>
            <a:r>
              <a:rPr lang="en-US" altLang="zh-CN" dirty="0"/>
              <a:t>2024</a:t>
            </a:r>
            <a:r>
              <a:rPr lang="zh-CN" altLang="en-US" dirty="0"/>
              <a:t>秋</a:t>
            </a:r>
            <a:br>
              <a:rPr lang="en-US" altLang="zh-CN" dirty="0"/>
            </a:br>
            <a:r>
              <a:rPr lang="zh-CN" altLang="en-US" dirty="0"/>
              <a:t>大作业说明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95000"/>
                  </a:prstClr>
                </a:solidFill>
              </a:rPr>
              <a:pPr/>
              <a:t>1</a:t>
            </a:fld>
            <a:endParaRPr lang="zh-CN" alt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32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一些建议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95000"/>
                  </a:prstClr>
                </a:solidFill>
              </a:rPr>
              <a:pPr/>
              <a:t>10</a:t>
            </a:fld>
            <a:endParaRPr lang="zh-CN" alt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78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如何快速上手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75194"/>
            <a:ext cx="10972801" cy="4976125"/>
          </a:xfrm>
        </p:spPr>
        <p:txBody>
          <a:bodyPr>
            <a:normAutofit/>
          </a:bodyPr>
          <a:lstStyle/>
          <a:p>
            <a:pPr marL="633222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D0D0D"/>
                </a:solidFill>
                <a:latin typeface="Söhne"/>
              </a:rPr>
              <a:t>搭建环境</a:t>
            </a:r>
            <a:r>
              <a:rPr lang="zh-CN" altLang="en-US" sz="2800" b="1" i="0" dirty="0">
                <a:solidFill>
                  <a:srgbClr val="0D0D0D"/>
                </a:solidFill>
                <a:effectLst/>
                <a:latin typeface="Söhne"/>
              </a:rPr>
              <a:t>，熟悉技术</a:t>
            </a:r>
          </a:p>
          <a:p>
            <a:pPr lvl="1">
              <a:lnSpc>
                <a:spcPct val="120000"/>
              </a:lnSpc>
            </a:pP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根据网络学堂指引，提前准备好开发环境。</a:t>
            </a:r>
            <a:endParaRPr lang="en-US" altLang="zh-CN" sz="2400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认真听第</a:t>
            </a:r>
            <a:r>
              <a:rPr lang="en-US" altLang="zh-CN" sz="2400" dirty="0">
                <a:solidFill>
                  <a:srgbClr val="0D0D0D"/>
                </a:solidFill>
                <a:latin typeface="Söhne"/>
              </a:rPr>
              <a:t>1</a:t>
            </a:r>
            <a:r>
              <a:rPr lang="en-US" altLang="zh-CN" sz="2400" b="0" i="0" dirty="0">
                <a:solidFill>
                  <a:srgbClr val="0D0D0D"/>
                </a:solidFill>
                <a:effectLst/>
                <a:latin typeface="Söhne"/>
              </a:rPr>
              <a:t>/2</a:t>
            </a: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周的</a:t>
            </a:r>
            <a:r>
              <a:rPr lang="zh-CN" altLang="en-US" sz="2400" i="0" dirty="0">
                <a:solidFill>
                  <a:srgbClr val="FF0000"/>
                </a:solidFill>
                <a:effectLst/>
                <a:latin typeface="Söhne"/>
              </a:rPr>
              <a:t>前后端讲解课</a:t>
            </a:r>
            <a:r>
              <a:rPr lang="zh-CN" altLang="en-US" sz="2400" dirty="0">
                <a:solidFill>
                  <a:srgbClr val="0D0D0D"/>
                </a:solidFill>
                <a:latin typeface="Söhne"/>
              </a:rPr>
              <a:t>，掌握开发所需技能</a:t>
            </a: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。</a:t>
            </a:r>
          </a:p>
          <a:p>
            <a:pPr marL="633222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0D0D0D"/>
                </a:solidFill>
                <a:effectLst/>
                <a:latin typeface="Söhne"/>
              </a:rPr>
              <a:t>搞懂需求，想好架构</a:t>
            </a:r>
            <a:endParaRPr lang="zh-CN" alt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细读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Söhne"/>
              </a:rPr>
              <a:t>需求文档和补充材料</a:t>
            </a: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，理解系统的实现原理。</a:t>
            </a:r>
            <a:endParaRPr lang="en-US" altLang="zh-CN" sz="2400" dirty="0">
              <a:solidFill>
                <a:srgbClr val="0D0D0D"/>
              </a:solidFill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设计软件架构，规划功能模块与数据流。</a:t>
            </a:r>
          </a:p>
          <a:p>
            <a:pPr marL="633222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0D0D0D"/>
                </a:solidFill>
                <a:effectLst/>
                <a:latin typeface="Söhne"/>
              </a:rPr>
              <a:t>动手实践，快速迭代</a:t>
            </a:r>
            <a:endParaRPr lang="zh-CN" alt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在助教指导下制定</a:t>
            </a:r>
            <a:r>
              <a:rPr lang="zh-CN" altLang="en-US" sz="2400" dirty="0">
                <a:solidFill>
                  <a:srgbClr val="0D0D0D"/>
                </a:solidFill>
                <a:latin typeface="Söhne"/>
              </a:rPr>
              <a:t>合理的</a:t>
            </a: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开发计划</a:t>
            </a:r>
            <a:r>
              <a:rPr lang="zh-CN" altLang="en-US" sz="2400" dirty="0">
                <a:solidFill>
                  <a:srgbClr val="0D0D0D"/>
                </a:solidFill>
                <a:latin typeface="Söhne"/>
              </a:rPr>
              <a:t>及分工，稳步推进项目</a:t>
            </a: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。</a:t>
            </a:r>
          </a:p>
          <a:p>
            <a:pPr lvl="1">
              <a:lnSpc>
                <a:spcPct val="120000"/>
              </a:lnSpc>
            </a:pP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利用</a:t>
            </a:r>
            <a:r>
              <a:rPr lang="zh-CN" altLang="en-US" sz="2400" dirty="0">
                <a:solidFill>
                  <a:srgbClr val="FF0000"/>
                </a:solidFill>
                <a:latin typeface="Söhne"/>
              </a:rPr>
              <a:t>课上大作业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Söhne"/>
              </a:rPr>
              <a:t>指导</a:t>
            </a:r>
            <a:r>
              <a:rPr lang="zh-CN" altLang="en-US" sz="2400" b="0" i="0" dirty="0">
                <a:solidFill>
                  <a:srgbClr val="0D0D0D"/>
                </a:solidFill>
                <a:effectLst/>
                <a:latin typeface="Söhne"/>
              </a:rPr>
              <a:t>解决开发过程遇到的问题，及时获取助教反馈并调整</a:t>
            </a:r>
            <a:r>
              <a:rPr lang="zh-CN" altLang="en-US" sz="2400" dirty="0">
                <a:solidFill>
                  <a:srgbClr val="0D0D0D"/>
                </a:solidFill>
                <a:latin typeface="Söhne"/>
              </a:rPr>
              <a:t>。</a:t>
            </a:r>
            <a:endParaRPr lang="zh-CN" altLang="en-US" sz="24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351E1D-24B8-147A-944D-A68B0E47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11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3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如何合理安排工作量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定好周计划，尽量每天都有推进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2000" dirty="0"/>
              <a:t>❌</a:t>
            </a:r>
            <a:r>
              <a:rPr lang="zh-CN" altLang="en-US" dirty="0"/>
              <a:t> 错误示范：周一大干</a:t>
            </a:r>
            <a:r>
              <a:rPr lang="en-US" altLang="zh-CN" dirty="0"/>
              <a:t>N</a:t>
            </a:r>
            <a:r>
              <a:rPr lang="zh-CN" altLang="en-US" dirty="0"/>
              <a:t>小时</a:t>
            </a:r>
            <a:r>
              <a:rPr lang="zh-CN" altLang="en-US" strike="sngStrike" dirty="0"/>
              <a:t>然后主分支部署失败</a:t>
            </a:r>
            <a:endParaRPr lang="en-US" altLang="zh-CN" strike="sngStrike" dirty="0"/>
          </a:p>
          <a:p>
            <a:endParaRPr lang="en-US" altLang="zh-CN" dirty="0"/>
          </a:p>
          <a:p>
            <a:r>
              <a:rPr lang="zh-CN" altLang="en-US" dirty="0"/>
              <a:t>充分利用大作业课上指导环节</a:t>
            </a:r>
            <a:endParaRPr lang="en-US" altLang="zh-CN" dirty="0"/>
          </a:p>
          <a:p>
            <a:pPr lvl="1"/>
            <a:r>
              <a:rPr lang="zh-CN" altLang="en-US" dirty="0"/>
              <a:t>解决问题 </a:t>
            </a:r>
            <a:r>
              <a:rPr lang="en-US" altLang="zh-CN" dirty="0"/>
              <a:t>/</a:t>
            </a:r>
            <a:r>
              <a:rPr lang="zh-CN" altLang="en-US" dirty="0"/>
              <a:t> 组内交流 </a:t>
            </a:r>
            <a:r>
              <a:rPr lang="en-US" altLang="zh-CN" dirty="0"/>
              <a:t>/ </a:t>
            </a:r>
            <a:r>
              <a:rPr lang="zh-CN" altLang="en-US" dirty="0"/>
              <a:t>协同开发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项目人力资源管理也是软工的一部分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396695-FA32-D5EF-9C2A-67852D3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12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81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如何使用开源代码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dirty="0"/>
              <a:t>开源代码：需要经助教同意后才能使用</a:t>
            </a: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zh-CN" altLang="en-US" dirty="0"/>
              <a:t>只要不过于“开箱即用”，大部分开源代码都可以使用</a:t>
            </a:r>
          </a:p>
          <a:p>
            <a:pPr marL="118872" indent="0">
              <a:lnSpc>
                <a:spcPct val="125000"/>
              </a:lnSpc>
              <a:buNone/>
            </a:pP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查重：我们会用多种工具进行代码、文档的查重</a:t>
            </a:r>
          </a:p>
          <a:p>
            <a:pPr>
              <a:lnSpc>
                <a:spcPct val="125000"/>
              </a:lnSpc>
            </a:pP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结课后不能将代码开源或传递给别的同学</a:t>
            </a:r>
          </a:p>
          <a:p>
            <a:pPr>
              <a:lnSpc>
                <a:spcPct val="125000"/>
              </a:lnSpc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101E5-8419-4769-35B0-2826777A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13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2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软件工程 </a:t>
            </a:r>
            <a:r>
              <a:rPr lang="en-US" altLang="zh-CN" dirty="0"/>
              <a:t>2024</a:t>
            </a:r>
            <a:r>
              <a:rPr lang="zh-CN" altLang="en-US" dirty="0"/>
              <a:t>秋</a:t>
            </a:r>
            <a:br>
              <a:rPr lang="en-US" altLang="zh-CN" dirty="0"/>
            </a:br>
            <a:r>
              <a:rPr lang="zh-CN" altLang="en-US" dirty="0"/>
              <a:t>大作业平台 </a:t>
            </a:r>
            <a:r>
              <a:rPr lang="en-US" altLang="zh-CN" dirty="0" err="1"/>
              <a:t>SECoder</a:t>
            </a:r>
            <a:r>
              <a:rPr lang="en-US" altLang="zh-CN" dirty="0"/>
              <a:t> </a:t>
            </a:r>
            <a:r>
              <a:rPr lang="zh-CN" altLang="en-US" dirty="0"/>
              <a:t>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95000"/>
                  </a:prstClr>
                </a:solidFill>
              </a:rPr>
              <a:pPr/>
              <a:t>14</a:t>
            </a:fld>
            <a:endParaRPr lang="zh-CN" alt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265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软件工程开发平台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SECoder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FandolKai-Regular-Identity-H"/>
              </a:rPr>
              <a:t>帮助同学们顺利完成软件工程课程大作业的在线网站，提供</a:t>
            </a:r>
            <a:r>
              <a:rPr lang="zh-CN" altLang="en-US" dirty="0">
                <a:latin typeface="FandolKai-Regular-Identity-H"/>
              </a:rPr>
              <a:t>了</a:t>
            </a:r>
            <a:r>
              <a:rPr lang="zh-CN" altLang="en-US" dirty="0">
                <a:effectLst/>
                <a:latin typeface="FandolKai-Regular-Identity-H"/>
              </a:rPr>
              <a:t> </a:t>
            </a:r>
            <a:r>
              <a:rPr lang="en" altLang="zh-CN" dirty="0">
                <a:effectLst/>
                <a:latin typeface="Corbel" panose="020B0503020204020204" pitchFamily="34" charset="0"/>
              </a:rPr>
              <a:t>GitLab</a:t>
            </a:r>
            <a:r>
              <a:rPr lang="zh-CN" altLang="en" dirty="0">
                <a:effectLst/>
                <a:latin typeface="Corbel" panose="020B0503020204020204" pitchFamily="34" charset="0"/>
              </a:rPr>
              <a:t>、</a:t>
            </a:r>
            <a:r>
              <a:rPr lang="en" altLang="zh-CN" dirty="0">
                <a:effectLst/>
                <a:latin typeface="Corbel" panose="020B0503020204020204" pitchFamily="34" charset="0"/>
              </a:rPr>
              <a:t>SonarQube </a:t>
            </a:r>
            <a:r>
              <a:rPr lang="zh-CN" altLang="en-US" dirty="0">
                <a:effectLst/>
                <a:latin typeface="FandolKai-Regular-Identity-H"/>
              </a:rPr>
              <a:t>等用于更好管理开发流程的工具</a:t>
            </a:r>
            <a:endParaRPr lang="en-US" altLang="zh-CN" dirty="0">
              <a:effectLst/>
              <a:latin typeface="FandolKai-Regular-Identity-H"/>
            </a:endParaRPr>
          </a:p>
          <a:p>
            <a:pPr>
              <a:lnSpc>
                <a:spcPct val="120000"/>
              </a:lnSpc>
            </a:pPr>
            <a:endParaRPr lang="en-US" altLang="zh-CN" dirty="0">
              <a:effectLst/>
              <a:latin typeface="LMMono1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LMMono10"/>
              </a:rPr>
              <a:t>平台链接：</a:t>
            </a:r>
            <a:r>
              <a:rPr lang="en-US" altLang="zh-CN" dirty="0">
                <a:effectLst/>
                <a:latin typeface="Corbel" panose="020B0503020204020204" pitchFamily="34" charset="0"/>
                <a:hlinkClick r:id="rId3"/>
              </a:rPr>
              <a:t>https://sep.secoder.net</a:t>
            </a:r>
            <a:endParaRPr lang="en" altLang="zh-CN" dirty="0">
              <a:latin typeface="Corbel" panose="020B0503020204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+mj-ea"/>
                <a:ea typeface="+mj-ea"/>
              </a:rPr>
              <a:t>帮助文档：</a:t>
            </a:r>
            <a:endParaRPr kumimoji="1" lang="en-US" altLang="zh-CN" dirty="0"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effectLst/>
                <a:latin typeface="Corbel" panose="020B0503020204020204" pitchFamily="34" charset="0"/>
                <a:hlinkClick r:id="rId4"/>
              </a:rPr>
              <a:t>https://docs.secoder.net</a:t>
            </a:r>
            <a:endParaRPr lang="en" altLang="zh-CN" dirty="0">
              <a:effectLst/>
              <a:latin typeface="Corbel" panose="020B0503020204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" altLang="zh-CN" dirty="0">
                <a:latin typeface="Corbel" panose="020B0503020204020204" pitchFamily="34" charset="0"/>
                <a:hlinkClick r:id="rId5"/>
              </a:rPr>
              <a:t>https://</a:t>
            </a:r>
            <a:r>
              <a:rPr lang="en" altLang="zh-CN" dirty="0" err="1">
                <a:latin typeface="Corbel" panose="020B0503020204020204" pitchFamily="34" charset="0"/>
                <a:hlinkClick r:id="rId5"/>
              </a:rPr>
              <a:t>thuse-course.github.io</a:t>
            </a:r>
            <a:r>
              <a:rPr lang="en" altLang="zh-CN" dirty="0">
                <a:latin typeface="Corbel" panose="020B0503020204020204" pitchFamily="34" charset="0"/>
                <a:hlinkClick r:id="rId5"/>
              </a:rPr>
              <a:t>/course-index/deploy/</a:t>
            </a:r>
            <a:r>
              <a:rPr lang="en" altLang="zh-CN" dirty="0" err="1">
                <a:latin typeface="Corbel" panose="020B0503020204020204" pitchFamily="34" charset="0"/>
                <a:hlinkClick r:id="rId5"/>
              </a:rPr>
              <a:t>secoder</a:t>
            </a:r>
            <a:r>
              <a:rPr lang="en" altLang="zh-CN" dirty="0">
                <a:latin typeface="Corbel" panose="020B0503020204020204" pitchFamily="34" charset="0"/>
                <a:hlinkClick r:id="rId5"/>
              </a:rPr>
              <a:t>/</a:t>
            </a:r>
            <a:endParaRPr kumimoji="1" lang="en-US" altLang="zh-CN" dirty="0">
              <a:latin typeface="+mj-ea"/>
              <a:ea typeface="+mj-ea"/>
            </a:endParaRPr>
          </a:p>
          <a:p>
            <a:pPr marL="118872" indent="0">
              <a:buNone/>
            </a:pPr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E3FCD568-5DCE-5C7C-412E-EE0DC631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15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87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软件工程开发平台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SECoder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E3FCD568-5DCE-5C7C-412E-EE0DC631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16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内容占位符 7" descr="社交网络的手机截图&#10;&#10;描述已自动生成">
            <a:extLst>
              <a:ext uri="{FF2B5EF4-FFF2-40B4-BE49-F238E27FC236}">
                <a16:creationId xmlns:a16="http://schemas.microsoft.com/office/drawing/2014/main" id="{3C6C8D14-C182-59D2-44FA-05632B75D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968" y="1495714"/>
            <a:ext cx="9630228" cy="5362286"/>
          </a:xfrm>
        </p:spPr>
      </p:pic>
    </p:spTree>
    <p:extLst>
      <p:ext uri="{BB962C8B-B14F-4D97-AF65-F5344CB8AC3E}">
        <p14:creationId xmlns:p14="http://schemas.microsoft.com/office/powerpoint/2010/main" val="86818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组队说明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510118"/>
            <a:ext cx="10972801" cy="3890685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进入「选择项目」页面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各队选定一名队长，创建队伍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队内其他同学可以受邀加入，或搜索队伍名称申请加入</a:t>
            </a:r>
            <a:endParaRPr kumimoji="1" lang="en-US" altLang="zh-CN" dirty="0"/>
          </a:p>
          <a:p>
            <a:pPr marL="457200" lvl="1" indent="0">
              <a:lnSpc>
                <a:spcPct val="125000"/>
              </a:lnSpc>
              <a:buNone/>
            </a:pP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可参考 </a:t>
            </a:r>
            <a:r>
              <a:rPr kumimoji="1" lang="en-US" altLang="zh-CN" dirty="0" err="1"/>
              <a:t>SECoder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帮助文档中的</a:t>
            </a:r>
            <a:r>
              <a:rPr kumimoji="1" lang="zh-CN" altLang="en-US" dirty="0">
                <a:hlinkClick r:id="rId3"/>
              </a:rPr>
              <a:t>选择项目说明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en-US" altLang="zh-CN" dirty="0"/>
              <a:t>https://</a:t>
            </a:r>
            <a:r>
              <a:rPr kumimoji="1" lang="en-US" altLang="zh-CN" dirty="0" err="1"/>
              <a:t>docs.secoder.net</a:t>
            </a:r>
            <a:r>
              <a:rPr kumimoji="1" lang="en-US" altLang="zh-CN" dirty="0"/>
              <a:t>/usage/</a:t>
            </a:r>
            <a:r>
              <a:rPr kumimoji="1" lang="en-US" altLang="zh-CN" dirty="0" err="1"/>
              <a:t>selectproject_grouping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101E5-8419-4769-35B0-2826777A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17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0C84A-9F60-8A12-E505-E06B3EF2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760813"/>
            <a:ext cx="7772400" cy="620081"/>
          </a:xfrm>
          <a:prstGeom prst="rect">
            <a:avLst/>
          </a:prstGeom>
        </p:spPr>
      </p:pic>
      <p:pic>
        <p:nvPicPr>
          <p:cNvPr id="4098" name="Picture 2" descr="avatar">
            <a:extLst>
              <a:ext uri="{FF2B5EF4-FFF2-40B4-BE49-F238E27FC236}">
                <a16:creationId xmlns:a16="http://schemas.microsoft.com/office/drawing/2014/main" id="{E1C4CFC2-8CED-A417-0596-2320F957A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530" y="2721224"/>
            <a:ext cx="5557470" cy="102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4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提交数量和质量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任务数量</a:t>
            </a:r>
          </a:p>
          <a:p>
            <a:pPr>
              <a:lnSpc>
                <a:spcPct val="125000"/>
              </a:lnSpc>
            </a:pPr>
            <a:r>
              <a:rPr kumimoji="1" lang="zh-CN" altLang="en-US" dirty="0"/>
              <a:t>各仓库代码行数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注释比例</a:t>
            </a:r>
          </a:p>
          <a:p>
            <a:pPr>
              <a:lnSpc>
                <a:spcPct val="125000"/>
              </a:lnSpc>
            </a:pPr>
            <a:r>
              <a:rPr kumimoji="1" lang="zh-CN" altLang="en-US" dirty="0"/>
              <a:t>构建成功率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测试覆盖率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101E5-8419-4769-35B0-2826777A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18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075FBA4E-C7D9-BA24-2E9B-8342498F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91" y="1582469"/>
            <a:ext cx="7980109" cy="47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对团队的容器进行各种管理操作</a:t>
            </a:r>
          </a:p>
          <a:p>
            <a:pPr>
              <a:lnSpc>
                <a:spcPct val="125000"/>
              </a:lnSpc>
            </a:pPr>
            <a:r>
              <a:rPr kumimoji="1" lang="zh-CN" altLang="en-US" dirty="0"/>
              <a:t>建立仓库时选择「启用部署」即可创建一个关联的容器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101E5-8419-4769-35B0-2826777A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19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5" name="Picture 1" descr="page5image34063376">
            <a:extLst>
              <a:ext uri="{FF2B5EF4-FFF2-40B4-BE49-F238E27FC236}">
                <a16:creationId xmlns:a16="http://schemas.microsoft.com/office/drawing/2014/main" id="{00C21B82-1328-21F8-8B29-42A68C1A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55" y="3122310"/>
            <a:ext cx="7334290" cy="37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54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课程主页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en-US" altLang="zh-CN" dirty="0">
                <a:hlinkClick r:id="rId3"/>
              </a:rPr>
              <a:t>https://thuse-course.github.io/course-index/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包含知识讲解、部署平台手册、小作业文档等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9AABC2-5BD5-93C6-FF87-BEF0C336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2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10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57625"/>
            <a:ext cx="10972801" cy="1252728"/>
          </a:xfrm>
        </p:spPr>
        <p:txBody>
          <a:bodyPr/>
          <a:lstStyle/>
          <a:p>
            <a:r>
              <a:rPr lang="zh-CN" altLang="en-US" dirty="0"/>
              <a:t>容器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1" y="1831507"/>
            <a:ext cx="10972801" cy="462560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容器提供了一种可以在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共享操作系统</a:t>
            </a:r>
            <a:r>
              <a:rPr lang="zh-CN" altLang="en-US" sz="2400" dirty="0"/>
              <a:t>上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隔离</a:t>
            </a:r>
            <a:r>
              <a:rPr lang="zh-CN" altLang="en-US" sz="2400" dirty="0"/>
              <a:t>运行打包软件的方式</a:t>
            </a:r>
            <a:endParaRPr lang="en-US" altLang="zh-CN" sz="2400" dirty="0"/>
          </a:p>
          <a:p>
            <a:pPr lvl="1"/>
            <a:r>
              <a:rPr lang="zh-CN" altLang="en-US" sz="2000" dirty="0"/>
              <a:t>包含程序运行所必备的库与配置</a:t>
            </a:r>
            <a:endParaRPr lang="en-US" altLang="zh-CN" sz="2000" dirty="0"/>
          </a:p>
          <a:p>
            <a:pPr lvl="1"/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轻量级，自包含，标准且安全</a:t>
            </a:r>
            <a:r>
              <a:rPr lang="zh-CN" altLang="en-US" sz="2000" dirty="0"/>
              <a:t>的系统</a:t>
            </a:r>
            <a:endParaRPr lang="en-US" altLang="zh-CN" sz="2000" dirty="0"/>
          </a:p>
          <a:p>
            <a:pPr lvl="1"/>
            <a:r>
              <a:rPr lang="zh-CN" altLang="en-US" sz="2000" dirty="0"/>
              <a:t>软件每次运行情况保持一致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1BF1C-940A-4811-8AC2-279F275173DA}" type="slidenum">
              <a:rPr lang="zh-CN" altLang="en-US" smtClean="0">
                <a:solidFill>
                  <a:prstClr val="black">
                    <a:tint val="95000"/>
                  </a:prstClr>
                </a:solidFill>
              </a:rPr>
              <a:pPr/>
              <a:t>20</a:t>
            </a:fld>
            <a:endParaRPr lang="zh-CN" altLang="en-US">
              <a:solidFill>
                <a:prstClr val="black">
                  <a:tint val="9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3805055"/>
            <a:ext cx="2836985" cy="25435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19" y="3785011"/>
            <a:ext cx="2852485" cy="25635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66741" y="4830912"/>
            <a:ext cx="4499677" cy="13234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0D0D0D"/>
                </a:solidFill>
                <a:effectLst/>
                <a:latin typeface="Söhne"/>
              </a:rPr>
              <a:t>容器和虚拟机在资源隔离和分配方面有类似的好处，但由于容器是虚拟化操作系统而不是硬件，所以它们的功能不同，容器更加便携和高效。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866741" y="4408752"/>
            <a:ext cx="2184367" cy="4221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Container vs. VM</a:t>
            </a:r>
            <a:endParaRPr lang="zh-CN" altLang="en-US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52F7E2-5547-DD68-D847-E1B66E392B02}"/>
              </a:ext>
            </a:extLst>
          </p:cNvPr>
          <p:cNvSpPr txBox="1"/>
          <p:nvPr/>
        </p:nvSpPr>
        <p:spPr>
          <a:xfrm>
            <a:off x="6065949" y="708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328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在开发时和正式部署时使用不同的配置是一种常见做法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然而，由于容器的易失性，一个容器在删除后其中所做的修改都将丢失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这意味着每次都手动修改配置会很麻烦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可以通过配置项来简化这个流程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配置项是只读的挂载项，可以用于存放各种配置文件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配置项可以作为一个目录被挂载到容器中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这样，在部署时将会自动使用挂载的配置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可参考文档中的</a:t>
            </a:r>
            <a:r>
              <a:rPr kumimoji="1" lang="zh-CN" altLang="en-US" dirty="0">
                <a:hlinkClick r:id="rId3"/>
              </a:rPr>
              <a:t>配置挂载演示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en-US" altLang="zh-CN" dirty="0"/>
              <a:t>https://</a:t>
            </a:r>
            <a:r>
              <a:rPr kumimoji="1" lang="en-US" altLang="zh-CN" dirty="0" err="1"/>
              <a:t>thuse-course.github.io</a:t>
            </a:r>
            <a:r>
              <a:rPr kumimoji="1" lang="en-US" altLang="zh-CN" dirty="0"/>
              <a:t>/course-index/deploy/</a:t>
            </a:r>
            <a:r>
              <a:rPr kumimoji="1" lang="en-US" altLang="zh-CN" dirty="0" err="1"/>
              <a:t>secoder</a:t>
            </a:r>
            <a:r>
              <a:rPr kumimoji="1" lang="en-US" altLang="zh-CN" dirty="0"/>
              <a:t>/#_12</a:t>
            </a:r>
          </a:p>
          <a:p>
            <a:pPr>
              <a:lnSpc>
                <a:spcPct val="125000"/>
              </a:lnSpc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101E5-8419-4769-35B0-2826777A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21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19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持久存储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数据库容器等需要在容器内</a:t>
            </a:r>
            <a:r>
              <a:rPr kumimoji="1" lang="zh-CN" altLang="en-US" dirty="0">
                <a:solidFill>
                  <a:srgbClr val="FF0000"/>
                </a:solidFill>
              </a:rPr>
              <a:t>保存数据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zh-CN" altLang="en-US" dirty="0"/>
              <a:t>但同样由于容器的易失性，在容器重启时其中的数据将会丢失，因此我们需要一种能够持久保存数据的方法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持久存储与配置项类似，都可以挂载到容器的某一目录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不同点在于持久存储是可写的，并且你不需要为其提供初始内容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在不同的容器实例间保持数据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操作步骤与配置项类似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可参考 </a:t>
            </a:r>
            <a:r>
              <a:rPr kumimoji="1" lang="en" altLang="zh-CN" dirty="0" err="1"/>
              <a:t>SECoder</a:t>
            </a:r>
            <a:r>
              <a:rPr kumimoji="1" lang="en" altLang="zh-CN" dirty="0"/>
              <a:t> </a:t>
            </a:r>
            <a:r>
              <a:rPr kumimoji="1" lang="zh-CN" altLang="en-US" dirty="0"/>
              <a:t>帮助文档中的</a:t>
            </a:r>
            <a:r>
              <a:rPr kumimoji="1" lang="zh-CN" altLang="en-US" dirty="0">
                <a:hlinkClick r:id="rId3"/>
              </a:rPr>
              <a:t>数据库教程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en-US" altLang="zh-CN" dirty="0"/>
              <a:t>https://</a:t>
            </a:r>
            <a:r>
              <a:rPr kumimoji="1" lang="en-US" altLang="zh-CN" dirty="0" err="1"/>
              <a:t>docs.secoder.net</a:t>
            </a:r>
            <a:r>
              <a:rPr kumimoji="1" lang="en-US" altLang="zh-CN" dirty="0"/>
              <a:t>/service/deployer/tutorial-database/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101E5-8419-4769-35B0-2826777A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22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19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GitLab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dirty="0" err="1"/>
              <a:t>SECoder</a:t>
            </a:r>
            <a:r>
              <a:rPr kumimoji="1" lang="zh-CN" altLang="en-US" dirty="0"/>
              <a:t> 使用</a:t>
            </a:r>
            <a:r>
              <a:rPr kumimoji="1" lang="en-US" altLang="zh-CN" dirty="0"/>
              <a:t> GitLab</a:t>
            </a:r>
            <a:r>
              <a:rPr kumimoji="1" lang="zh-CN" altLang="en-US" dirty="0"/>
              <a:t> 来托管</a:t>
            </a:r>
            <a:r>
              <a:rPr kumimoji="1" lang="zh-CN" altLang="en-US" dirty="0">
                <a:solidFill>
                  <a:srgbClr val="FF0000"/>
                </a:solidFill>
              </a:rPr>
              <a:t>源代码</a:t>
            </a:r>
            <a:r>
              <a:rPr kumimoji="1" lang="zh-CN" altLang="en-US" dirty="0"/>
              <a:t>和项目 </a:t>
            </a:r>
            <a:r>
              <a:rPr kumimoji="1" lang="en-US" altLang="zh-CN" dirty="0">
                <a:solidFill>
                  <a:srgbClr val="FF0000"/>
                </a:solidFill>
              </a:rPr>
              <a:t>CI/CD </a:t>
            </a:r>
            <a:r>
              <a:rPr kumimoji="1" lang="zh-CN" altLang="en-US" dirty="0"/>
              <a:t>流程。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en-US" altLang="zh-CN" dirty="0"/>
              <a:t>CI/CD</a:t>
            </a:r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持续集成 </a:t>
            </a:r>
            <a:r>
              <a:rPr kumimoji="1" lang="en-US" altLang="zh-CN" dirty="0"/>
              <a:t>(</a:t>
            </a:r>
            <a:r>
              <a:rPr kumimoji="1" lang="en" altLang="zh-CN" u="sng" dirty="0"/>
              <a:t>C</a:t>
            </a:r>
            <a:r>
              <a:rPr kumimoji="1" lang="en" altLang="zh-CN" dirty="0"/>
              <a:t>ontinuous </a:t>
            </a:r>
            <a:r>
              <a:rPr kumimoji="1" lang="en" altLang="zh-CN" u="sng" dirty="0"/>
              <a:t>I</a:t>
            </a:r>
            <a:r>
              <a:rPr kumimoji="1" lang="en" altLang="zh-CN" dirty="0"/>
              <a:t>ntegration, CI) </a:t>
            </a:r>
            <a:r>
              <a:rPr kumimoji="1" lang="zh-CN" altLang="en-US" dirty="0"/>
              <a:t>指在代码构建过程中持续地进行代码的集成、构建、测试等。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持续部署 </a:t>
            </a:r>
            <a:r>
              <a:rPr kumimoji="1" lang="en-US" altLang="zh-CN" dirty="0"/>
              <a:t>(</a:t>
            </a:r>
            <a:r>
              <a:rPr kumimoji="1" lang="en" altLang="zh-CN" u="sng" dirty="0"/>
              <a:t>C</a:t>
            </a:r>
            <a:r>
              <a:rPr kumimoji="1" lang="en" altLang="zh-CN" dirty="0"/>
              <a:t>ontinuous </a:t>
            </a:r>
            <a:r>
              <a:rPr kumimoji="1" lang="en" altLang="zh-CN" u="sng" dirty="0"/>
              <a:t>D</a:t>
            </a:r>
            <a:r>
              <a:rPr kumimoji="1" lang="en" altLang="zh-CN" dirty="0"/>
              <a:t>eployment, CD) </a:t>
            </a:r>
            <a:r>
              <a:rPr kumimoji="1" lang="zh-CN" altLang="en-US" dirty="0"/>
              <a:t>指代码构建完毕之后，将构建的版本部署上线的流程。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101E5-8419-4769-35B0-2826777A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23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2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1BF1C-940A-4811-8AC2-279F275173DA}" type="slidenum">
              <a:rPr lang="zh-CN" altLang="en-US" smtClean="0">
                <a:solidFill>
                  <a:prstClr val="black">
                    <a:tint val="95000"/>
                  </a:prstClr>
                </a:solidFill>
              </a:rPr>
              <a:pPr/>
              <a:t>24</a:t>
            </a:fld>
            <a:endParaRPr lang="zh-CN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圆柱形 3"/>
          <p:cNvSpPr/>
          <p:nvPr/>
        </p:nvSpPr>
        <p:spPr>
          <a:xfrm>
            <a:off x="1153763" y="2464119"/>
            <a:ext cx="1266093" cy="862047"/>
          </a:xfrm>
          <a:prstGeom prst="can">
            <a:avLst>
              <a:gd name="adj" fmla="val 1995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Code </a:t>
            </a:r>
          </a:p>
          <a:p>
            <a:pPr algn="ctr"/>
            <a:r>
              <a:rPr lang="en-US" altLang="zh-CN" b="1" dirty="0"/>
              <a:t>Repository</a:t>
            </a:r>
            <a:endParaRPr lang="zh-CN" altLang="en-US" b="1" dirty="0"/>
          </a:p>
        </p:txBody>
      </p:sp>
      <p:sp>
        <p:nvSpPr>
          <p:cNvPr id="5" name="圆柱形 4"/>
          <p:cNvSpPr/>
          <p:nvPr/>
        </p:nvSpPr>
        <p:spPr>
          <a:xfrm>
            <a:off x="8000762" y="2421377"/>
            <a:ext cx="1266093" cy="862047"/>
          </a:xfrm>
          <a:prstGeom prst="can">
            <a:avLst>
              <a:gd name="adj" fmla="val 1995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Artifact</a:t>
            </a:r>
          </a:p>
          <a:p>
            <a:pPr algn="ctr"/>
            <a:r>
              <a:rPr lang="en-US" altLang="zh-CN" b="1" dirty="0"/>
              <a:t>Repository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4397387" y="2600801"/>
            <a:ext cx="1625845" cy="5187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Test</a:t>
            </a:r>
            <a:endParaRPr lang="zh-CN" altLang="en-US" sz="2000" b="1" dirty="0"/>
          </a:p>
        </p:txBody>
      </p:sp>
      <p:sp>
        <p:nvSpPr>
          <p:cNvPr id="7" name="圆角矩形 6"/>
          <p:cNvSpPr/>
          <p:nvPr/>
        </p:nvSpPr>
        <p:spPr>
          <a:xfrm>
            <a:off x="4397387" y="1875436"/>
            <a:ext cx="1625845" cy="5187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Build</a:t>
            </a:r>
            <a:endParaRPr lang="zh-CN" altLang="en-US" sz="2000" b="1" dirty="0"/>
          </a:p>
        </p:txBody>
      </p:sp>
      <p:sp>
        <p:nvSpPr>
          <p:cNvPr id="8" name="圆角矩形 7"/>
          <p:cNvSpPr/>
          <p:nvPr/>
        </p:nvSpPr>
        <p:spPr>
          <a:xfrm>
            <a:off x="4397387" y="3326166"/>
            <a:ext cx="1625845" cy="5187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Analysis</a:t>
            </a:r>
            <a:endParaRPr lang="zh-CN" altLang="en-US" sz="2000" b="1" dirty="0"/>
          </a:p>
        </p:txBody>
      </p:sp>
      <p:sp>
        <p:nvSpPr>
          <p:cNvPr id="9" name="圆角矩形 8"/>
          <p:cNvSpPr/>
          <p:nvPr/>
        </p:nvSpPr>
        <p:spPr>
          <a:xfrm>
            <a:off x="4397386" y="4051531"/>
            <a:ext cx="1625845" cy="5187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Deployment</a:t>
            </a:r>
            <a:endParaRPr lang="zh-CN" altLang="en-US" sz="2000" b="1" dirty="0"/>
          </a:p>
        </p:txBody>
      </p:sp>
      <p:sp>
        <p:nvSpPr>
          <p:cNvPr id="11" name="圆角矩形 10"/>
          <p:cNvSpPr/>
          <p:nvPr/>
        </p:nvSpPr>
        <p:spPr>
          <a:xfrm>
            <a:off x="8000764" y="4080367"/>
            <a:ext cx="1266091" cy="5187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Report</a:t>
            </a:r>
            <a:endParaRPr lang="zh-CN" altLang="en-US" sz="2000" b="1" dirty="0"/>
          </a:p>
        </p:txBody>
      </p:sp>
      <p:cxnSp>
        <p:nvCxnSpPr>
          <p:cNvPr id="13" name="直接箭头连接符 12"/>
          <p:cNvCxnSpPr>
            <a:endCxn id="7" idx="1"/>
          </p:cNvCxnSpPr>
          <p:nvPr/>
        </p:nvCxnSpPr>
        <p:spPr>
          <a:xfrm flipV="1">
            <a:off x="2419856" y="2134809"/>
            <a:ext cx="1977531" cy="6080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4"/>
            <a:endCxn id="6" idx="1"/>
          </p:cNvCxnSpPr>
          <p:nvPr/>
        </p:nvCxnSpPr>
        <p:spPr>
          <a:xfrm flipV="1">
            <a:off x="2419856" y="2860174"/>
            <a:ext cx="1977531" cy="3496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8" idx="1"/>
          </p:cNvCxnSpPr>
          <p:nvPr/>
        </p:nvCxnSpPr>
        <p:spPr>
          <a:xfrm>
            <a:off x="2419853" y="3064358"/>
            <a:ext cx="1977534" cy="52118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9" idx="1"/>
          </p:cNvCxnSpPr>
          <p:nvPr/>
        </p:nvCxnSpPr>
        <p:spPr>
          <a:xfrm>
            <a:off x="2419853" y="3197590"/>
            <a:ext cx="1977533" cy="11133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023231" y="2139750"/>
            <a:ext cx="1977532" cy="5162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5" idx="2"/>
          </p:cNvCxnSpPr>
          <p:nvPr/>
        </p:nvCxnSpPr>
        <p:spPr>
          <a:xfrm>
            <a:off x="6023231" y="2828687"/>
            <a:ext cx="1977531" cy="237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3"/>
          </p:cNvCxnSpPr>
          <p:nvPr/>
        </p:nvCxnSpPr>
        <p:spPr>
          <a:xfrm flipV="1">
            <a:off x="6023232" y="3000004"/>
            <a:ext cx="1977531" cy="58553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6023231" y="3119547"/>
            <a:ext cx="1977531" cy="11929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6023230" y="2271089"/>
            <a:ext cx="1977532" cy="1890346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11" idx="1"/>
          </p:cNvCxnSpPr>
          <p:nvPr/>
        </p:nvCxnSpPr>
        <p:spPr>
          <a:xfrm>
            <a:off x="6023227" y="2973049"/>
            <a:ext cx="1977537" cy="1366691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023228" y="3669784"/>
            <a:ext cx="1977534" cy="763493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6023226" y="4460388"/>
            <a:ext cx="1977536" cy="39194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5" idx="3"/>
          </p:cNvCxnSpPr>
          <p:nvPr/>
        </p:nvCxnSpPr>
        <p:spPr>
          <a:xfrm flipH="1">
            <a:off x="8633808" y="3283424"/>
            <a:ext cx="1" cy="788859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4" y="4727759"/>
            <a:ext cx="2533650" cy="1524000"/>
          </a:xfrm>
          <a:prstGeom prst="rect">
            <a:avLst/>
          </a:prstGeom>
        </p:spPr>
      </p:pic>
      <p:sp>
        <p:nvSpPr>
          <p:cNvPr id="72" name="上箭头 71"/>
          <p:cNvSpPr/>
          <p:nvPr/>
        </p:nvSpPr>
        <p:spPr>
          <a:xfrm>
            <a:off x="1662984" y="3383696"/>
            <a:ext cx="247645" cy="1283601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直角上箭头 72"/>
          <p:cNvSpPr/>
          <p:nvPr/>
        </p:nvSpPr>
        <p:spPr>
          <a:xfrm rot="16200000" flipH="1">
            <a:off x="5380105" y="2340827"/>
            <a:ext cx="989517" cy="5642459"/>
          </a:xfrm>
          <a:prstGeom prst="bentUpArrow">
            <a:avLst>
              <a:gd name="adj1" fmla="val 12193"/>
              <a:gd name="adj2" fmla="val 12806"/>
              <a:gd name="adj3" fmla="val 1231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F079-1871-0843-AC0F-52702A131C6F}"/>
              </a:ext>
            </a:extLst>
          </p:cNvPr>
          <p:cNvSpPr txBox="1"/>
          <p:nvPr/>
        </p:nvSpPr>
        <p:spPr>
          <a:xfrm>
            <a:off x="9560313" y="2178204"/>
            <a:ext cx="26316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Allow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integrations</a:t>
            </a:r>
            <a:r>
              <a:rPr lang="zh-CN" altLang="en-US" sz="2000" dirty="0"/>
              <a:t> </a:t>
            </a:r>
            <a:r>
              <a:rPr lang="en-US" altLang="zh-CN" sz="2000" dirty="0"/>
              <a:t>per</a:t>
            </a:r>
            <a:r>
              <a:rPr lang="zh-CN" altLang="en-US" sz="2000" dirty="0"/>
              <a:t> </a:t>
            </a:r>
            <a:r>
              <a:rPr lang="en-US" altLang="zh-CN" sz="2000" dirty="0"/>
              <a:t>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Each integration is automated</a:t>
            </a:r>
            <a:r>
              <a:rPr lang="zh-CN" altLang="en-US" sz="2000" dirty="0"/>
              <a:t> </a:t>
            </a:r>
            <a:r>
              <a:rPr lang="en-US" altLang="zh-CN" sz="2000" dirty="0"/>
              <a:t>built</a:t>
            </a:r>
            <a:r>
              <a:rPr lang="zh-CN" altLang="en-US" sz="2000" dirty="0"/>
              <a:t> </a:t>
            </a:r>
            <a:r>
              <a:rPr lang="en-US" altLang="zh-CN" sz="2000" dirty="0"/>
              <a:t>(tested,</a:t>
            </a:r>
            <a:r>
              <a:rPr lang="zh-CN" altLang="en-US" sz="2000" dirty="0"/>
              <a:t> </a:t>
            </a:r>
            <a:r>
              <a:rPr lang="en-US" altLang="zh-CN" sz="2000" dirty="0"/>
              <a:t>integrated)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immediate</a:t>
            </a:r>
            <a:r>
              <a:rPr lang="zh-CN" altLang="en-US" sz="2000" dirty="0"/>
              <a:t> </a:t>
            </a:r>
            <a:r>
              <a:rPr lang="en-US" altLang="zh-CN" sz="2000" dirty="0"/>
              <a:t>deployable</a:t>
            </a:r>
            <a:r>
              <a:rPr lang="zh-CN" altLang="en-US" sz="2000" dirty="0"/>
              <a:t> </a:t>
            </a:r>
            <a:r>
              <a:rPr lang="en-US" altLang="zh-CN" sz="2000" dirty="0"/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9" name="图片 6">
            <a:extLst>
              <a:ext uri="{FF2B5EF4-FFF2-40B4-BE49-F238E27FC236}">
                <a16:creationId xmlns:a16="http://schemas.microsoft.com/office/drawing/2014/main" id="{3D3B2F5B-9E46-9B48-B238-7FA3584D2A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6"/>
          <a:stretch/>
        </p:blipFill>
        <p:spPr>
          <a:xfrm>
            <a:off x="0" y="1543526"/>
            <a:ext cx="2409825" cy="86013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8638304-BACD-E870-98B5-4B766907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5448"/>
            <a:ext cx="10972801" cy="1252728"/>
          </a:xfrm>
        </p:spPr>
        <p:txBody>
          <a:bodyPr/>
          <a:lstStyle/>
          <a:p>
            <a:r>
              <a:rPr kumimoji="1" lang="en-US" altLang="zh-CN" dirty="0"/>
              <a:t>GitLab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CI/CD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887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SonarQube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75194"/>
            <a:ext cx="11293015" cy="4625609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kumimoji="1" lang="en-US" altLang="zh-CN" dirty="0"/>
              <a:t>SonarQube </a:t>
            </a:r>
            <a:r>
              <a:rPr kumimoji="1" lang="zh-CN" altLang="en-US" dirty="0"/>
              <a:t>是一个自动代码评审工具，能够对代码进行静态分析并发现潜在的问题。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en" altLang="zh-CN" dirty="0" err="1"/>
              <a:t>SECoder</a:t>
            </a:r>
            <a:r>
              <a:rPr kumimoji="1" lang="en" altLang="zh-CN" dirty="0"/>
              <a:t> </a:t>
            </a:r>
            <a:r>
              <a:rPr kumimoji="1" lang="zh-CN" altLang="en-US" dirty="0"/>
              <a:t>使用 </a:t>
            </a:r>
            <a:r>
              <a:rPr kumimoji="1" lang="en" altLang="zh-CN" dirty="0"/>
              <a:t>SonarQube </a:t>
            </a:r>
            <a:r>
              <a:rPr kumimoji="1" lang="zh-CN" altLang="en-US" dirty="0"/>
              <a:t>对源代码和测试报告进行分析。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101E5-8419-4769-35B0-2826777A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25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SonarQube Project">
            <a:extLst>
              <a:ext uri="{FF2B5EF4-FFF2-40B4-BE49-F238E27FC236}">
                <a16:creationId xmlns:a16="http://schemas.microsoft.com/office/drawing/2014/main" id="{8FDE9BD2-D9F8-08B0-3028-0803B24E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83" y="4061278"/>
            <a:ext cx="11613233" cy="194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9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谢谢大家！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95000"/>
                  </a:prstClr>
                </a:solidFill>
              </a:rPr>
              <a:pPr/>
              <a:t>26</a:t>
            </a:fld>
            <a:endParaRPr lang="zh-CN" alt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5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项目概览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即时通讯系统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负责助教：董博文、刘铠铭、钱厚德、王博文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智能体大赛赛课合作项目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负责助教：高焕昂、郑友捷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9AABC2-5BD5-93C6-FF87-BEF0C336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3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1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项目安排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9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7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评分原则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系统基本要求和功能评分均有明确的验收标准</a:t>
            </a:r>
            <a:endParaRPr lang="en-US" altLang="zh-CN" dirty="0"/>
          </a:p>
          <a:p>
            <a:pPr lvl="1"/>
            <a:r>
              <a:rPr lang="zh-CN" altLang="en-US" dirty="0"/>
              <a:t>详见网络学堂文件</a:t>
            </a:r>
            <a:r>
              <a:rPr lang="en-US" altLang="zh-CN" dirty="0"/>
              <a:t>《</a:t>
            </a:r>
            <a:r>
              <a:rPr lang="zh-CN" altLang="en-US" dirty="0"/>
              <a:t>大作业需求文档</a:t>
            </a:r>
            <a:r>
              <a:rPr lang="en-US" altLang="zh-CN" dirty="0"/>
              <a:t>》</a:t>
            </a:r>
          </a:p>
          <a:p>
            <a:endParaRPr lang="en-US" altLang="zh-CN" dirty="0"/>
          </a:p>
          <a:p>
            <a:r>
              <a:rPr lang="zh-CN" altLang="en-US" dirty="0"/>
              <a:t>验收时</a:t>
            </a:r>
            <a:r>
              <a:rPr lang="zh-CN" altLang="en-US" dirty="0">
                <a:solidFill>
                  <a:srgbClr val="FF0000"/>
                </a:solidFill>
              </a:rPr>
              <a:t>满足标准即给分</a:t>
            </a:r>
            <a:r>
              <a:rPr lang="zh-CN" altLang="en-US" dirty="0"/>
              <a:t>，没有部分分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过程管理扣分项有明确的细则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如有扣分，助教会在扣分当周告知同学</a:t>
            </a:r>
            <a:endParaRPr kumimoji="1" lang="en-US" altLang="zh-CN" dirty="0"/>
          </a:p>
          <a:p>
            <a:pPr lvl="1"/>
            <a:r>
              <a:rPr lang="zh-CN" altLang="en-US" dirty="0"/>
              <a:t>详见网络学堂文件</a:t>
            </a:r>
            <a:r>
              <a:rPr lang="en-US" altLang="zh-CN" dirty="0"/>
              <a:t>《</a:t>
            </a:r>
            <a:r>
              <a:rPr lang="zh-CN" altLang="en-US" dirty="0"/>
              <a:t>大作业过程分细则</a:t>
            </a:r>
            <a:r>
              <a:rPr lang="en-US" altLang="zh-CN" dirty="0"/>
              <a:t>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96C2B-4625-BE1C-BA09-66D88230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5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6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组队说明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00E30-5529-2C02-4169-C3170535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75194"/>
            <a:ext cx="10972801" cy="4625609"/>
          </a:xfrm>
        </p:spPr>
        <p:txBody>
          <a:bodyPr/>
          <a:lstStyle/>
          <a:p>
            <a:r>
              <a:rPr kumimoji="1" lang="zh-CN" altLang="en-US" dirty="0"/>
              <a:t>小组人数：</a:t>
            </a:r>
            <a:r>
              <a:rPr kumimoji="1" lang="en-US" altLang="zh-CN" dirty="0"/>
              <a:t>2~3</a:t>
            </a:r>
            <a:r>
              <a:rPr kumimoji="1" lang="zh-CN" altLang="en-US" dirty="0"/>
              <a:t>人一组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推荐</a:t>
            </a:r>
            <a:r>
              <a:rPr kumimoji="1" lang="en-US" altLang="zh-CN" dirty="0"/>
              <a:t>3</a:t>
            </a:r>
            <a:r>
              <a:rPr kumimoji="1" lang="zh-CN" altLang="en-US" dirty="0"/>
              <a:t>人一组，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人也可，但不会影响工作量和评分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9.28 (</a:t>
            </a:r>
            <a:r>
              <a:rPr kumimoji="1" lang="zh-CN" altLang="en-US" dirty="0"/>
              <a:t>第三周周六</a:t>
            </a:r>
            <a:r>
              <a:rPr kumimoji="1" lang="en-US" altLang="zh-CN" dirty="0"/>
              <a:t>)</a:t>
            </a:r>
            <a:r>
              <a:rPr kumimoji="1" lang="zh-CN" altLang="en-US" dirty="0"/>
              <a:t>前完成组队，在 </a:t>
            </a:r>
            <a:r>
              <a:rPr kumimoji="1" lang="en-US" altLang="zh-CN" dirty="0" err="1"/>
              <a:t>SECoder</a:t>
            </a:r>
            <a:r>
              <a:rPr kumimoji="1" lang="zh-CN" altLang="en-US" dirty="0"/>
              <a:t> 平台上完成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3959E-E9D3-549D-023C-3F511041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6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6304F1-03EF-4796-A858-FFDEF536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829" y="1855719"/>
            <a:ext cx="1231900" cy="736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459278-BB0D-1F35-093F-C4F10C9B4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286" y="2483116"/>
            <a:ext cx="990600" cy="812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AF6C4A-9C73-9519-EE61-BA61E4E99069}"/>
              </a:ext>
            </a:extLst>
          </p:cNvPr>
          <p:cNvSpPr/>
          <p:nvPr/>
        </p:nvSpPr>
        <p:spPr>
          <a:xfrm rot="8729973">
            <a:off x="10327779" y="2513646"/>
            <a:ext cx="1367519" cy="46375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大作业时间线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AD2F23-8141-5EA0-FBD9-F7ADA8A8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7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9E8B415-BB66-A68C-0F0E-6C1060E70FE0}"/>
              </a:ext>
            </a:extLst>
          </p:cNvPr>
          <p:cNvSpPr/>
          <p:nvPr/>
        </p:nvSpPr>
        <p:spPr>
          <a:xfrm>
            <a:off x="770965" y="3352892"/>
            <a:ext cx="647699" cy="6476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1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8CE7E4C-755C-EF68-FCA7-4FBA485FB3AD}"/>
              </a:ext>
            </a:extLst>
          </p:cNvPr>
          <p:cNvSpPr/>
          <p:nvPr/>
        </p:nvSpPr>
        <p:spPr>
          <a:xfrm>
            <a:off x="1689847" y="3352892"/>
            <a:ext cx="647699" cy="6476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2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320A4FD-93A9-9A65-C409-D76E6908A81B}"/>
              </a:ext>
            </a:extLst>
          </p:cNvPr>
          <p:cNvSpPr/>
          <p:nvPr/>
        </p:nvSpPr>
        <p:spPr>
          <a:xfrm>
            <a:off x="2609849" y="3352892"/>
            <a:ext cx="647699" cy="6476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3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C7D4415-C91C-AD43-3406-2D03ED0ED1D6}"/>
              </a:ext>
            </a:extLst>
          </p:cNvPr>
          <p:cNvSpPr/>
          <p:nvPr/>
        </p:nvSpPr>
        <p:spPr>
          <a:xfrm>
            <a:off x="3529851" y="3352892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4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B90BB12-25CE-9141-4736-81BA11007B0B}"/>
              </a:ext>
            </a:extLst>
          </p:cNvPr>
          <p:cNvSpPr/>
          <p:nvPr/>
        </p:nvSpPr>
        <p:spPr>
          <a:xfrm>
            <a:off x="4448733" y="3352892"/>
            <a:ext cx="647699" cy="64769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4C864E"/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5</a:t>
            </a:r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72E1793-6349-060F-3DBF-49092ABC4C1D}"/>
              </a:ext>
            </a:extLst>
          </p:cNvPr>
          <p:cNvSpPr/>
          <p:nvPr/>
        </p:nvSpPr>
        <p:spPr>
          <a:xfrm>
            <a:off x="5368735" y="3352892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6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6F9E348-5E97-43CD-9469-53127920770F}"/>
              </a:ext>
            </a:extLst>
          </p:cNvPr>
          <p:cNvSpPr/>
          <p:nvPr/>
        </p:nvSpPr>
        <p:spPr>
          <a:xfrm>
            <a:off x="6288737" y="3352892"/>
            <a:ext cx="647699" cy="64769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4C864E"/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7</a:t>
            </a:r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40614F9-7815-1CD5-7B3F-4F98424ACFA8}"/>
              </a:ext>
            </a:extLst>
          </p:cNvPr>
          <p:cNvSpPr/>
          <p:nvPr/>
        </p:nvSpPr>
        <p:spPr>
          <a:xfrm>
            <a:off x="7207619" y="3352892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8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7ED06B0-8680-9A44-FC25-5A1F245A28C4}"/>
              </a:ext>
            </a:extLst>
          </p:cNvPr>
          <p:cNvSpPr/>
          <p:nvPr/>
        </p:nvSpPr>
        <p:spPr>
          <a:xfrm>
            <a:off x="8127621" y="3352892"/>
            <a:ext cx="647699" cy="64769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4C864E"/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9</a:t>
            </a:r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3EC5FAF-E6E5-6940-C743-F11458A6D786}"/>
              </a:ext>
            </a:extLst>
          </p:cNvPr>
          <p:cNvSpPr/>
          <p:nvPr/>
        </p:nvSpPr>
        <p:spPr>
          <a:xfrm>
            <a:off x="9047623" y="3352892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10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427E4BE-8B9F-B194-58E3-ADAA3FC11E96}"/>
              </a:ext>
            </a:extLst>
          </p:cNvPr>
          <p:cNvSpPr/>
          <p:nvPr/>
        </p:nvSpPr>
        <p:spPr>
          <a:xfrm>
            <a:off x="9966505" y="3352892"/>
            <a:ext cx="647699" cy="64769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4C864E"/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11</a:t>
            </a:r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EA4442E-D6A0-51E1-8651-F0FC2973771C}"/>
              </a:ext>
            </a:extLst>
          </p:cNvPr>
          <p:cNvSpPr/>
          <p:nvPr/>
        </p:nvSpPr>
        <p:spPr>
          <a:xfrm>
            <a:off x="10886507" y="3352892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12</a:t>
            </a:r>
            <a:endParaRPr kumimoji="1" lang="zh-CN" altLang="en-US" sz="2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10BAE14-B0E1-D5E5-F026-648898209D91}"/>
              </a:ext>
            </a:extLst>
          </p:cNvPr>
          <p:cNvCxnSpPr>
            <a:cxnSpLocks/>
          </p:cNvCxnSpPr>
          <p:nvPr/>
        </p:nvCxnSpPr>
        <p:spPr>
          <a:xfrm flipV="1">
            <a:off x="1088098" y="4227438"/>
            <a:ext cx="0" cy="689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21F9E0F-2A1B-3BC3-8946-D764B92A3393}"/>
              </a:ext>
            </a:extLst>
          </p:cNvPr>
          <p:cNvSpPr txBox="1"/>
          <p:nvPr/>
        </p:nvSpPr>
        <p:spPr>
          <a:xfrm>
            <a:off x="546846" y="4958732"/>
            <a:ext cx="109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3">
                    <a:lumMod val="75000"/>
                  </a:schemeClr>
                </a:solidFill>
              </a:rPr>
              <a:t>Now</a:t>
            </a:r>
            <a:endParaRPr kumimoji="1"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DC2114E-330B-2BE9-AD94-55B9619D83E7}"/>
              </a:ext>
            </a:extLst>
          </p:cNvPr>
          <p:cNvSpPr txBox="1"/>
          <p:nvPr/>
        </p:nvSpPr>
        <p:spPr>
          <a:xfrm>
            <a:off x="-36418" y="3492075"/>
            <a:ext cx="86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Week</a:t>
            </a:r>
            <a:endParaRPr kumimoji="1" lang="zh-CN" altLang="en-US" b="1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20FA2EAA-6963-4575-9572-BFC1A6FC85C5}"/>
              </a:ext>
            </a:extLst>
          </p:cNvPr>
          <p:cNvCxnSpPr>
            <a:cxnSpLocks/>
          </p:cNvCxnSpPr>
          <p:nvPr/>
        </p:nvCxnSpPr>
        <p:spPr>
          <a:xfrm>
            <a:off x="1483210" y="3692878"/>
            <a:ext cx="144000" cy="0"/>
          </a:xfrm>
          <a:prstGeom prst="line">
            <a:avLst/>
          </a:prstGeom>
          <a:ln w="38100" cmpd="thinThick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DF802EB5-14F7-1AD9-5489-1F43B4F3457C}"/>
              </a:ext>
            </a:extLst>
          </p:cNvPr>
          <p:cNvCxnSpPr>
            <a:cxnSpLocks/>
          </p:cNvCxnSpPr>
          <p:nvPr/>
        </p:nvCxnSpPr>
        <p:spPr>
          <a:xfrm>
            <a:off x="2402094" y="3692878"/>
            <a:ext cx="144000" cy="0"/>
          </a:xfrm>
          <a:prstGeom prst="line">
            <a:avLst/>
          </a:prstGeom>
          <a:ln w="38100" cmpd="thinThick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5A168EA7-8F50-DFBE-12B6-0DA52CD8F9A7}"/>
              </a:ext>
            </a:extLst>
          </p:cNvPr>
          <p:cNvCxnSpPr>
            <a:cxnSpLocks/>
          </p:cNvCxnSpPr>
          <p:nvPr/>
        </p:nvCxnSpPr>
        <p:spPr>
          <a:xfrm>
            <a:off x="3323216" y="3688172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B79686B4-EB7E-9835-77F1-045DA8872D6F}"/>
              </a:ext>
            </a:extLst>
          </p:cNvPr>
          <p:cNvCxnSpPr>
            <a:cxnSpLocks/>
          </p:cNvCxnSpPr>
          <p:nvPr/>
        </p:nvCxnSpPr>
        <p:spPr>
          <a:xfrm>
            <a:off x="4242100" y="3688172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C0678898-BB3A-8768-AB5D-5AFAA33EDACA}"/>
              </a:ext>
            </a:extLst>
          </p:cNvPr>
          <p:cNvCxnSpPr>
            <a:cxnSpLocks/>
          </p:cNvCxnSpPr>
          <p:nvPr/>
        </p:nvCxnSpPr>
        <p:spPr>
          <a:xfrm>
            <a:off x="5160188" y="3688172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2358958D-E966-83CC-6BA6-EF8AFFA4FDCD}"/>
              </a:ext>
            </a:extLst>
          </p:cNvPr>
          <p:cNvCxnSpPr>
            <a:cxnSpLocks/>
          </p:cNvCxnSpPr>
          <p:nvPr/>
        </p:nvCxnSpPr>
        <p:spPr>
          <a:xfrm>
            <a:off x="6079072" y="3688172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80EA415-4677-EB54-4C2B-D290478EAF4E}"/>
              </a:ext>
            </a:extLst>
          </p:cNvPr>
          <p:cNvCxnSpPr>
            <a:cxnSpLocks/>
          </p:cNvCxnSpPr>
          <p:nvPr/>
        </p:nvCxnSpPr>
        <p:spPr>
          <a:xfrm>
            <a:off x="7000194" y="3683466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18785AE9-0081-24FF-A686-DEECF411E227}"/>
              </a:ext>
            </a:extLst>
          </p:cNvPr>
          <p:cNvCxnSpPr>
            <a:cxnSpLocks/>
          </p:cNvCxnSpPr>
          <p:nvPr/>
        </p:nvCxnSpPr>
        <p:spPr>
          <a:xfrm>
            <a:off x="7919078" y="3683466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3EECD58E-91B0-2ADB-8ED5-3D29288D54CA}"/>
              </a:ext>
            </a:extLst>
          </p:cNvPr>
          <p:cNvCxnSpPr>
            <a:cxnSpLocks/>
          </p:cNvCxnSpPr>
          <p:nvPr/>
        </p:nvCxnSpPr>
        <p:spPr>
          <a:xfrm>
            <a:off x="8835957" y="3688172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6D1C1DF0-D854-64C0-42C3-076E4C6E7B92}"/>
              </a:ext>
            </a:extLst>
          </p:cNvPr>
          <p:cNvCxnSpPr>
            <a:cxnSpLocks/>
          </p:cNvCxnSpPr>
          <p:nvPr/>
        </p:nvCxnSpPr>
        <p:spPr>
          <a:xfrm>
            <a:off x="9754841" y="3688172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6136B14B-1448-1846-BA69-9733D882F2D4}"/>
              </a:ext>
            </a:extLst>
          </p:cNvPr>
          <p:cNvCxnSpPr>
            <a:cxnSpLocks/>
          </p:cNvCxnSpPr>
          <p:nvPr/>
        </p:nvCxnSpPr>
        <p:spPr>
          <a:xfrm>
            <a:off x="10675963" y="3683466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A9A184D-D3E3-BC13-F858-C098271A405D}"/>
              </a:ext>
            </a:extLst>
          </p:cNvPr>
          <p:cNvSpPr txBox="1"/>
          <p:nvPr/>
        </p:nvSpPr>
        <p:spPr>
          <a:xfrm>
            <a:off x="4195472" y="2915727"/>
            <a:ext cx="1179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4C864E"/>
                </a:solidFill>
                <a:latin typeface="+mn-ea"/>
              </a:rPr>
              <a:t>国庆放假</a:t>
            </a:r>
          </a:p>
        </p:txBody>
      </p:sp>
      <p:sp>
        <p:nvSpPr>
          <p:cNvPr id="58" name="左大括号 57">
            <a:extLst>
              <a:ext uri="{FF2B5EF4-FFF2-40B4-BE49-F238E27FC236}">
                <a16:creationId xmlns:a16="http://schemas.microsoft.com/office/drawing/2014/main" id="{0C69624A-6C27-04A3-27D6-BD59304BFA53}"/>
              </a:ext>
            </a:extLst>
          </p:cNvPr>
          <p:cNvSpPr/>
          <p:nvPr/>
        </p:nvSpPr>
        <p:spPr>
          <a:xfrm rot="16200000" flipH="1">
            <a:off x="1817606" y="1820815"/>
            <a:ext cx="338544" cy="1893641"/>
          </a:xfrm>
          <a:prstGeom prst="leftBrace">
            <a:avLst>
              <a:gd name="adj1" fmla="val 53556"/>
              <a:gd name="adj2" fmla="val 50000"/>
            </a:avLst>
          </a:prstGeom>
          <a:ln w="38100">
            <a:solidFill>
              <a:srgbClr val="E886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8865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479F2C2-1AEE-90AE-C7B0-7FF7BD5F907C}"/>
              </a:ext>
            </a:extLst>
          </p:cNvPr>
          <p:cNvSpPr txBox="1"/>
          <p:nvPr/>
        </p:nvSpPr>
        <p:spPr>
          <a:xfrm>
            <a:off x="1094813" y="2128672"/>
            <a:ext cx="1860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E886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准备阶段</a:t>
            </a:r>
          </a:p>
        </p:txBody>
      </p:sp>
      <p:sp>
        <p:nvSpPr>
          <p:cNvPr id="61" name="左大括号 60">
            <a:extLst>
              <a:ext uri="{FF2B5EF4-FFF2-40B4-BE49-F238E27FC236}">
                <a16:creationId xmlns:a16="http://schemas.microsoft.com/office/drawing/2014/main" id="{04263017-ABAD-7F2A-914F-34539F85C8DA}"/>
              </a:ext>
            </a:extLst>
          </p:cNvPr>
          <p:cNvSpPr/>
          <p:nvPr/>
        </p:nvSpPr>
        <p:spPr>
          <a:xfrm rot="16200000" flipH="1">
            <a:off x="7077884" y="-1139216"/>
            <a:ext cx="338544" cy="7809574"/>
          </a:xfrm>
          <a:prstGeom prst="leftBrace">
            <a:avLst>
              <a:gd name="adj1" fmla="val 53556"/>
              <a:gd name="adj2" fmla="val 50000"/>
            </a:avLst>
          </a:prstGeom>
          <a:ln w="38100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4C864E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F230740-8B6C-B2B2-53CD-00056D56646C}"/>
              </a:ext>
            </a:extLst>
          </p:cNvPr>
          <p:cNvSpPr txBox="1"/>
          <p:nvPr/>
        </p:nvSpPr>
        <p:spPr>
          <a:xfrm>
            <a:off x="6401357" y="2122593"/>
            <a:ext cx="1691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4C86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开发阶段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3BE2452-F5A9-692F-1490-B14AB733D529}"/>
              </a:ext>
            </a:extLst>
          </p:cNvPr>
          <p:cNvSpPr txBox="1"/>
          <p:nvPr/>
        </p:nvSpPr>
        <p:spPr>
          <a:xfrm>
            <a:off x="1543634" y="4310352"/>
            <a:ext cx="174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E88651"/>
                </a:solidFill>
              </a:rPr>
              <a:t>前后端开发</a:t>
            </a:r>
            <a:endParaRPr kumimoji="1" lang="en-US" altLang="zh-CN" sz="2000" b="1" dirty="0">
              <a:solidFill>
                <a:srgbClr val="E88651"/>
              </a:solidFill>
            </a:endParaRPr>
          </a:p>
          <a:p>
            <a:pPr algn="ctr"/>
            <a:r>
              <a:rPr kumimoji="1" lang="zh-CN" altLang="en-US" sz="2000" b="1" dirty="0">
                <a:solidFill>
                  <a:srgbClr val="E88651"/>
                </a:solidFill>
              </a:rPr>
              <a:t>讲解与实践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FDDEB62F-CF85-D7BE-DE19-AC93C575B077}"/>
              </a:ext>
            </a:extLst>
          </p:cNvPr>
          <p:cNvSpPr/>
          <p:nvPr/>
        </p:nvSpPr>
        <p:spPr>
          <a:xfrm>
            <a:off x="4132138" y="5301617"/>
            <a:ext cx="496319" cy="49631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CAF14D78-E7E9-55CC-734D-BD9D00CC91F8}"/>
              </a:ext>
            </a:extLst>
          </p:cNvPr>
          <p:cNvSpPr/>
          <p:nvPr/>
        </p:nvSpPr>
        <p:spPr>
          <a:xfrm>
            <a:off x="4128988" y="4611280"/>
            <a:ext cx="499469" cy="4994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6F59E82-AB87-DCBA-FC18-3647BBDA9026}"/>
              </a:ext>
            </a:extLst>
          </p:cNvPr>
          <p:cNvSpPr txBox="1"/>
          <p:nvPr/>
        </p:nvSpPr>
        <p:spPr>
          <a:xfrm>
            <a:off x="4683670" y="4654033"/>
            <a:ext cx="2039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C864E"/>
                </a:solidFill>
              </a:rPr>
              <a:t>有课上指导周次</a:t>
            </a:r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AD21FF1F-45E5-0716-3C7F-53358F2B7851}"/>
              </a:ext>
            </a:extLst>
          </p:cNvPr>
          <p:cNvCxnSpPr>
            <a:cxnSpLocks/>
          </p:cNvCxnSpPr>
          <p:nvPr/>
        </p:nvCxnSpPr>
        <p:spPr>
          <a:xfrm flipV="1">
            <a:off x="11226024" y="4227438"/>
            <a:ext cx="0" cy="689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6B5F951-2183-7662-EF09-2B74607BAF60}"/>
              </a:ext>
            </a:extLst>
          </p:cNvPr>
          <p:cNvSpPr txBox="1"/>
          <p:nvPr/>
        </p:nvSpPr>
        <p:spPr>
          <a:xfrm>
            <a:off x="10326673" y="5088486"/>
            <a:ext cx="1767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4C864E"/>
                </a:solidFill>
              </a:rPr>
              <a:t>第 </a:t>
            </a:r>
            <a:r>
              <a:rPr kumimoji="1" lang="en-US" altLang="zh-CN" sz="2000" b="1" dirty="0">
                <a:solidFill>
                  <a:srgbClr val="4C864E"/>
                </a:solidFill>
              </a:rPr>
              <a:t>14</a:t>
            </a:r>
            <a:r>
              <a:rPr kumimoji="1" lang="zh-CN" altLang="en-US" sz="2000" b="1" dirty="0">
                <a:solidFill>
                  <a:srgbClr val="4C864E"/>
                </a:solidFill>
              </a:rPr>
              <a:t> 周周末</a:t>
            </a:r>
            <a:endParaRPr kumimoji="1" lang="en-US" altLang="zh-CN" sz="2000" b="1" dirty="0">
              <a:solidFill>
                <a:srgbClr val="4C864E"/>
              </a:solidFill>
            </a:endParaRPr>
          </a:p>
          <a:p>
            <a:pPr algn="ctr"/>
            <a:r>
              <a:rPr kumimoji="1" lang="zh-CN" altLang="en-US" sz="2000" b="1" dirty="0">
                <a:solidFill>
                  <a:srgbClr val="4C864E"/>
                </a:solidFill>
              </a:rPr>
              <a:t>提交大作业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E4DBA4D-8052-EBBA-8E08-11A86ED9EC60}"/>
              </a:ext>
            </a:extLst>
          </p:cNvPr>
          <p:cNvSpPr txBox="1"/>
          <p:nvPr/>
        </p:nvSpPr>
        <p:spPr>
          <a:xfrm>
            <a:off x="4691394" y="5318171"/>
            <a:ext cx="2039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C864E"/>
                </a:solidFill>
              </a:rPr>
              <a:t>无课上指导周次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BB35E-69ED-4599-AE96-239DFCBDFD6C}"/>
              </a:ext>
            </a:extLst>
          </p:cNvPr>
          <p:cNvSpPr txBox="1"/>
          <p:nvPr/>
        </p:nvSpPr>
        <p:spPr>
          <a:xfrm>
            <a:off x="1423812" y="2976339"/>
            <a:ext cx="1179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E88651"/>
                </a:solidFill>
                <a:latin typeface="+mn-ea"/>
              </a:rPr>
              <a:t>调至 </a:t>
            </a:r>
            <a:r>
              <a:rPr kumimoji="1" lang="en-US" altLang="zh-CN" sz="1600" b="1" dirty="0">
                <a:solidFill>
                  <a:srgbClr val="E88651"/>
                </a:solidFill>
                <a:latin typeface="+mn-ea"/>
              </a:rPr>
              <a:t>9.21</a:t>
            </a:r>
            <a:endParaRPr kumimoji="1" lang="zh-CN" altLang="en-US" sz="1600" b="1" dirty="0">
              <a:solidFill>
                <a:srgbClr val="E886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45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前后端开发讲解及实践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AD2F23-8141-5EA0-FBD9-F7ADA8A8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8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9E8B415-BB66-A68C-0F0E-6C1060E70FE0}"/>
              </a:ext>
            </a:extLst>
          </p:cNvPr>
          <p:cNvSpPr/>
          <p:nvPr/>
        </p:nvSpPr>
        <p:spPr>
          <a:xfrm>
            <a:off x="770965" y="3352892"/>
            <a:ext cx="647699" cy="6476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1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8CE7E4C-755C-EF68-FCA7-4FBA485FB3AD}"/>
              </a:ext>
            </a:extLst>
          </p:cNvPr>
          <p:cNvSpPr/>
          <p:nvPr/>
        </p:nvSpPr>
        <p:spPr>
          <a:xfrm>
            <a:off x="1689847" y="3352892"/>
            <a:ext cx="647699" cy="6476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2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320A4FD-93A9-9A65-C409-D76E6908A81B}"/>
              </a:ext>
            </a:extLst>
          </p:cNvPr>
          <p:cNvSpPr/>
          <p:nvPr/>
        </p:nvSpPr>
        <p:spPr>
          <a:xfrm>
            <a:off x="2609849" y="3352892"/>
            <a:ext cx="647699" cy="6476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3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10BAE14-B0E1-D5E5-F026-648898209D91}"/>
              </a:ext>
            </a:extLst>
          </p:cNvPr>
          <p:cNvCxnSpPr>
            <a:cxnSpLocks/>
          </p:cNvCxnSpPr>
          <p:nvPr/>
        </p:nvCxnSpPr>
        <p:spPr>
          <a:xfrm flipV="1">
            <a:off x="1088098" y="4227438"/>
            <a:ext cx="0" cy="689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21F9E0F-2A1B-3BC3-8946-D764B92A3393}"/>
              </a:ext>
            </a:extLst>
          </p:cNvPr>
          <p:cNvSpPr txBox="1"/>
          <p:nvPr/>
        </p:nvSpPr>
        <p:spPr>
          <a:xfrm>
            <a:off x="546846" y="4958732"/>
            <a:ext cx="109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3">
                    <a:lumMod val="75000"/>
                  </a:schemeClr>
                </a:solidFill>
              </a:rPr>
              <a:t>Now</a:t>
            </a:r>
            <a:endParaRPr kumimoji="1"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DC2114E-330B-2BE9-AD94-55B9619D83E7}"/>
              </a:ext>
            </a:extLst>
          </p:cNvPr>
          <p:cNvSpPr txBox="1"/>
          <p:nvPr/>
        </p:nvSpPr>
        <p:spPr>
          <a:xfrm>
            <a:off x="-36418" y="3492075"/>
            <a:ext cx="86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Week</a:t>
            </a:r>
            <a:endParaRPr kumimoji="1" lang="zh-CN" altLang="en-US" b="1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20FA2EAA-6963-4575-9572-BFC1A6FC85C5}"/>
              </a:ext>
            </a:extLst>
          </p:cNvPr>
          <p:cNvCxnSpPr>
            <a:cxnSpLocks/>
          </p:cNvCxnSpPr>
          <p:nvPr/>
        </p:nvCxnSpPr>
        <p:spPr>
          <a:xfrm>
            <a:off x="1483210" y="3692878"/>
            <a:ext cx="144000" cy="0"/>
          </a:xfrm>
          <a:prstGeom prst="line">
            <a:avLst/>
          </a:prstGeom>
          <a:ln w="38100" cmpd="thinThick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DF802EB5-14F7-1AD9-5489-1F43B4F3457C}"/>
              </a:ext>
            </a:extLst>
          </p:cNvPr>
          <p:cNvCxnSpPr>
            <a:cxnSpLocks/>
          </p:cNvCxnSpPr>
          <p:nvPr/>
        </p:nvCxnSpPr>
        <p:spPr>
          <a:xfrm>
            <a:off x="2402094" y="3692878"/>
            <a:ext cx="144000" cy="0"/>
          </a:xfrm>
          <a:prstGeom prst="line">
            <a:avLst/>
          </a:prstGeom>
          <a:ln w="38100" cmpd="thinThick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左大括号 57">
            <a:extLst>
              <a:ext uri="{FF2B5EF4-FFF2-40B4-BE49-F238E27FC236}">
                <a16:creationId xmlns:a16="http://schemas.microsoft.com/office/drawing/2014/main" id="{0C69624A-6C27-04A3-27D6-BD59304BFA53}"/>
              </a:ext>
            </a:extLst>
          </p:cNvPr>
          <p:cNvSpPr/>
          <p:nvPr/>
        </p:nvSpPr>
        <p:spPr>
          <a:xfrm rot="16200000" flipH="1">
            <a:off x="1817606" y="1820815"/>
            <a:ext cx="338544" cy="1893641"/>
          </a:xfrm>
          <a:prstGeom prst="leftBrace">
            <a:avLst>
              <a:gd name="adj1" fmla="val 53556"/>
              <a:gd name="adj2" fmla="val 50000"/>
            </a:avLst>
          </a:prstGeom>
          <a:ln w="38100">
            <a:solidFill>
              <a:srgbClr val="E886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8865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479F2C2-1AEE-90AE-C7B0-7FF7BD5F907C}"/>
              </a:ext>
            </a:extLst>
          </p:cNvPr>
          <p:cNvSpPr txBox="1"/>
          <p:nvPr/>
        </p:nvSpPr>
        <p:spPr>
          <a:xfrm>
            <a:off x="1094813" y="2128672"/>
            <a:ext cx="1860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E886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准备阶段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3BE2452-F5A9-692F-1490-B14AB733D529}"/>
              </a:ext>
            </a:extLst>
          </p:cNvPr>
          <p:cNvSpPr txBox="1"/>
          <p:nvPr/>
        </p:nvSpPr>
        <p:spPr>
          <a:xfrm>
            <a:off x="1543634" y="4310352"/>
            <a:ext cx="174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E88651"/>
                </a:solidFill>
              </a:rPr>
              <a:t>前后端开发</a:t>
            </a:r>
            <a:endParaRPr kumimoji="1" lang="en-US" altLang="zh-CN" sz="2000" b="1" dirty="0">
              <a:solidFill>
                <a:srgbClr val="E88651"/>
              </a:solidFill>
            </a:endParaRPr>
          </a:p>
          <a:p>
            <a:pPr algn="ctr"/>
            <a:r>
              <a:rPr kumimoji="1" lang="zh-CN" altLang="en-US" sz="2000" b="1" dirty="0">
                <a:solidFill>
                  <a:srgbClr val="E88651"/>
                </a:solidFill>
              </a:rPr>
              <a:t>讲解与实践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8A48-20FF-BE81-2742-87260A3D8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459" y="1851390"/>
            <a:ext cx="8353215" cy="4625609"/>
          </a:xfrm>
        </p:spPr>
        <p:txBody>
          <a:bodyPr>
            <a:normAutofit/>
          </a:bodyPr>
          <a:lstStyle/>
          <a:p>
            <a:pPr>
              <a:lnSpc>
                <a:spcPct val="135000"/>
              </a:lnSpc>
            </a:pPr>
            <a:r>
              <a:rPr kumimoji="1" lang="zh-CN" altLang="en-US" sz="2400" dirty="0"/>
              <a:t>没有接触过前后端开发怎么办？</a:t>
            </a:r>
            <a:endParaRPr kumimoji="1" lang="en-US" altLang="zh-CN" sz="2400" dirty="0"/>
          </a:p>
          <a:p>
            <a:pPr>
              <a:lnSpc>
                <a:spcPct val="135000"/>
              </a:lnSpc>
            </a:pPr>
            <a:r>
              <a:rPr kumimoji="1" lang="zh-CN" altLang="en-US" sz="2400" dirty="0"/>
              <a:t>别担心！接下来两次课上，由助教讲解面向</a:t>
            </a:r>
            <a:r>
              <a:rPr kumimoji="1" lang="zh-CN" altLang="en-US" sz="2400" dirty="0">
                <a:solidFill>
                  <a:srgbClr val="FF0000"/>
                </a:solidFill>
              </a:rPr>
              <a:t>实战</a:t>
            </a:r>
            <a:r>
              <a:rPr kumimoji="1" lang="zh-CN" altLang="en-US" sz="2400" dirty="0"/>
              <a:t>的前后端开发基础，手把手带你快速掌握必要技能，顺利上手开发。</a:t>
            </a:r>
            <a:endParaRPr kumimoji="1" lang="en-US" altLang="zh-CN" sz="2400" dirty="0"/>
          </a:p>
          <a:p>
            <a:pPr lvl="1">
              <a:lnSpc>
                <a:spcPct val="135000"/>
              </a:lnSpc>
            </a:pPr>
            <a:r>
              <a:rPr kumimoji="1" lang="zh-CN" altLang="en-US" sz="2400" dirty="0"/>
              <a:t>第一周：后端 </a:t>
            </a:r>
            <a:r>
              <a:rPr kumimoji="1" lang="en-US" altLang="zh-CN" sz="2400" dirty="0"/>
              <a:t>&amp; Git 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(1</a:t>
            </a:r>
            <a:r>
              <a:rPr kumimoji="1" lang="zh-CN" altLang="en-US" sz="2400" dirty="0"/>
              <a:t>课时</a:t>
            </a:r>
            <a:r>
              <a:rPr kumimoji="1" lang="en-US" altLang="zh-CN" sz="2400" dirty="0"/>
              <a:t>)</a:t>
            </a:r>
          </a:p>
          <a:p>
            <a:pPr lvl="1">
              <a:lnSpc>
                <a:spcPct val="135000"/>
              </a:lnSpc>
            </a:pPr>
            <a:r>
              <a:rPr kumimoji="1" lang="zh-CN" altLang="en-US" sz="2400" dirty="0"/>
              <a:t>第二周：前端</a:t>
            </a:r>
            <a:r>
              <a:rPr kumimoji="1" lang="en-US" altLang="zh-CN" sz="2400" dirty="0"/>
              <a:t> &amp; CI/CD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(2</a:t>
            </a:r>
            <a:r>
              <a:rPr kumimoji="1" lang="zh-CN" altLang="en-US" sz="2400" dirty="0"/>
              <a:t>课时</a:t>
            </a:r>
            <a:r>
              <a:rPr kumimoji="1" lang="en-US" altLang="zh-CN" sz="2400" dirty="0"/>
              <a:t>)</a:t>
            </a:r>
          </a:p>
          <a:p>
            <a:pPr>
              <a:lnSpc>
                <a:spcPct val="135000"/>
              </a:lnSpc>
            </a:pPr>
            <a:r>
              <a:rPr kumimoji="1" lang="zh-CN" altLang="en-US" sz="2400" dirty="0"/>
              <a:t>期望第四周搭好项目的雏型，接下来就可以实现功能啦！</a:t>
            </a:r>
            <a:endParaRPr kumimoji="1"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C28E94-0395-7AB5-2E12-67FC14F6A0BC}"/>
              </a:ext>
            </a:extLst>
          </p:cNvPr>
          <p:cNvSpPr txBox="1"/>
          <p:nvPr/>
        </p:nvSpPr>
        <p:spPr>
          <a:xfrm>
            <a:off x="1423812" y="2976339"/>
            <a:ext cx="1179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E88651"/>
                </a:solidFill>
                <a:latin typeface="+mn-ea"/>
              </a:rPr>
              <a:t>调至 </a:t>
            </a:r>
            <a:r>
              <a:rPr kumimoji="1" lang="en-US" altLang="zh-CN" sz="1600" b="1" dirty="0">
                <a:solidFill>
                  <a:srgbClr val="E88651"/>
                </a:solidFill>
                <a:latin typeface="+mn-ea"/>
              </a:rPr>
              <a:t>9.21</a:t>
            </a:r>
            <a:endParaRPr kumimoji="1" lang="zh-CN" altLang="en-US" sz="1600" b="1" dirty="0">
              <a:solidFill>
                <a:srgbClr val="E886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267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83CB3-881B-2126-476B-2C11550A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大作业课上指导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92AB2-EC77-FF20-298A-2BA3F234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6" y="6476999"/>
            <a:ext cx="978486" cy="27432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chemeClr val="tx1"/>
                </a:solidFill>
              </a:rPr>
              <a:pPr/>
              <a:t>9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73AA85-DFC1-624F-7787-E0A7F465F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44" y="2280030"/>
            <a:ext cx="10972801" cy="413468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endParaRPr lang="en-US" altLang="zh-CN" sz="2800" dirty="0"/>
          </a:p>
          <a:p>
            <a:pPr>
              <a:lnSpc>
                <a:spcPct val="125000"/>
              </a:lnSpc>
            </a:pPr>
            <a:r>
              <a:rPr lang="en-US" altLang="zh-CN" sz="2800" dirty="0"/>
              <a:t>Why</a:t>
            </a:r>
            <a:r>
              <a:rPr lang="zh-CN" altLang="en-US" sz="2800" dirty="0"/>
              <a:t>：提供个性化反馈和指导，帮助同学们克服开发过程中的难题，确保项目按计划顺利推进</a:t>
            </a:r>
            <a:endParaRPr lang="en-US" altLang="zh-CN" sz="2800" dirty="0"/>
          </a:p>
          <a:p>
            <a:pPr>
              <a:lnSpc>
                <a:spcPct val="125000"/>
              </a:lnSpc>
            </a:pPr>
            <a:r>
              <a:rPr lang="en-US" altLang="zh-CN" sz="2800" dirty="0"/>
              <a:t>When</a:t>
            </a:r>
            <a:r>
              <a:rPr lang="zh-CN" altLang="en-US" sz="2800" dirty="0"/>
              <a:t>：第 </a:t>
            </a:r>
            <a:r>
              <a:rPr lang="en-US" altLang="zh-CN" sz="2800" dirty="0"/>
              <a:t>4, 6, 8, 10, 12 </a:t>
            </a:r>
            <a:r>
              <a:rPr lang="zh-CN" altLang="en-US" sz="2800" dirty="0"/>
              <a:t>周课上的后 </a:t>
            </a:r>
            <a:r>
              <a:rPr lang="en-US" altLang="zh-CN" sz="2800" dirty="0"/>
              <a:t>2</a:t>
            </a:r>
            <a:r>
              <a:rPr lang="zh-CN" altLang="en-US" sz="2800" dirty="0"/>
              <a:t> 小节</a:t>
            </a:r>
            <a:endParaRPr lang="en-US" altLang="zh-CN" sz="2800" dirty="0"/>
          </a:p>
          <a:p>
            <a:pPr>
              <a:lnSpc>
                <a:spcPct val="125000"/>
              </a:lnSpc>
            </a:pPr>
            <a:r>
              <a:rPr lang="en-US" altLang="zh-CN" sz="2800" dirty="0"/>
              <a:t>What</a:t>
            </a:r>
            <a:r>
              <a:rPr lang="zh-CN" altLang="en-US" sz="2800" dirty="0"/>
              <a:t>：汇报进展 </a:t>
            </a:r>
            <a:r>
              <a:rPr lang="en-US" altLang="zh-CN" sz="2800" dirty="0"/>
              <a:t>/</a:t>
            </a:r>
            <a:r>
              <a:rPr lang="zh-CN" altLang="en-US" sz="2800" dirty="0"/>
              <a:t> 解决疑问 </a:t>
            </a:r>
            <a:r>
              <a:rPr lang="en-US" altLang="zh-CN" sz="2800" dirty="0"/>
              <a:t>/</a:t>
            </a:r>
            <a:r>
              <a:rPr lang="zh-CN" altLang="en-US" sz="2800" dirty="0"/>
              <a:t> 协同开发</a:t>
            </a:r>
            <a:endParaRPr lang="en-US" altLang="zh-CN" sz="2800" dirty="0"/>
          </a:p>
          <a:p>
            <a:pPr>
              <a:lnSpc>
                <a:spcPct val="125000"/>
              </a:lnSpc>
            </a:pPr>
            <a:r>
              <a:rPr lang="en-US" altLang="zh-CN" sz="2800" dirty="0"/>
              <a:t>Who</a:t>
            </a:r>
            <a:r>
              <a:rPr lang="zh-CN" altLang="en-US" sz="2800" dirty="0"/>
              <a:t>：第 </a:t>
            </a:r>
            <a:r>
              <a:rPr lang="en-US" altLang="zh-CN" sz="2800" dirty="0"/>
              <a:t>3</a:t>
            </a:r>
            <a:r>
              <a:rPr lang="zh-CN" altLang="en-US" sz="2800" dirty="0"/>
              <a:t> 周分组后各小组将会分配一位助教，负责全程指导</a:t>
            </a:r>
            <a:endParaRPr lang="en-US" altLang="zh-CN" sz="2800" dirty="0"/>
          </a:p>
          <a:p>
            <a:pPr>
              <a:lnSpc>
                <a:spcPct val="125000"/>
              </a:lnSpc>
            </a:pPr>
            <a:r>
              <a:rPr lang="en-US" altLang="zh-CN" sz="2800" dirty="0"/>
              <a:t>Where</a:t>
            </a:r>
            <a:r>
              <a:rPr lang="zh-CN" altLang="en-US" sz="2800" dirty="0"/>
              <a:t>：组长所在课堂，找到助教所在区域</a:t>
            </a:r>
            <a:endParaRPr lang="en-US" altLang="zh-CN" sz="2800" dirty="0"/>
          </a:p>
          <a:p>
            <a:pPr lvl="1"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0DBB208-1612-8B35-B383-871E9191EDFA}"/>
              </a:ext>
            </a:extLst>
          </p:cNvPr>
          <p:cNvSpPr/>
          <p:nvPr/>
        </p:nvSpPr>
        <p:spPr>
          <a:xfrm>
            <a:off x="3703112" y="2048623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4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E1C84B-BC7D-1B8D-4A29-F87EE6472619}"/>
              </a:ext>
            </a:extLst>
          </p:cNvPr>
          <p:cNvSpPr/>
          <p:nvPr/>
        </p:nvSpPr>
        <p:spPr>
          <a:xfrm>
            <a:off x="4621994" y="2048623"/>
            <a:ext cx="647699" cy="64769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4C864E"/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5</a:t>
            </a:r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018B348-E406-731C-5F79-CB28284F3A53}"/>
              </a:ext>
            </a:extLst>
          </p:cNvPr>
          <p:cNvSpPr/>
          <p:nvPr/>
        </p:nvSpPr>
        <p:spPr>
          <a:xfrm>
            <a:off x="5541996" y="2048623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6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B064455-0AB4-CAEC-AE8E-100701D49D16}"/>
              </a:ext>
            </a:extLst>
          </p:cNvPr>
          <p:cNvSpPr/>
          <p:nvPr/>
        </p:nvSpPr>
        <p:spPr>
          <a:xfrm>
            <a:off x="6461998" y="2048623"/>
            <a:ext cx="647699" cy="64769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4C864E"/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7</a:t>
            </a:r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72BC3C2-063F-6692-60D5-2B214A77D05A}"/>
              </a:ext>
            </a:extLst>
          </p:cNvPr>
          <p:cNvSpPr/>
          <p:nvPr/>
        </p:nvSpPr>
        <p:spPr>
          <a:xfrm>
            <a:off x="7380880" y="2048623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8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120716D-632A-4AB0-BDEB-E60EFC599640}"/>
              </a:ext>
            </a:extLst>
          </p:cNvPr>
          <p:cNvSpPr/>
          <p:nvPr/>
        </p:nvSpPr>
        <p:spPr>
          <a:xfrm>
            <a:off x="8300882" y="2048623"/>
            <a:ext cx="647699" cy="64769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4C864E"/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9</a:t>
            </a:r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7388EF0-BCF0-68E5-ED39-C7FD10C64BA6}"/>
              </a:ext>
            </a:extLst>
          </p:cNvPr>
          <p:cNvSpPr/>
          <p:nvPr/>
        </p:nvSpPr>
        <p:spPr>
          <a:xfrm>
            <a:off x="9220884" y="2048623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10</a:t>
            </a:r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29C811B-11EB-BCAB-F03B-569EDEF017FB}"/>
              </a:ext>
            </a:extLst>
          </p:cNvPr>
          <p:cNvSpPr/>
          <p:nvPr/>
        </p:nvSpPr>
        <p:spPr>
          <a:xfrm>
            <a:off x="10139766" y="2048623"/>
            <a:ext cx="647699" cy="64769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4C864E"/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11</a:t>
            </a:r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C5A4364-654F-4B08-397A-1FEEAE7909CA}"/>
              </a:ext>
            </a:extLst>
          </p:cNvPr>
          <p:cNvSpPr/>
          <p:nvPr/>
        </p:nvSpPr>
        <p:spPr>
          <a:xfrm>
            <a:off x="11059768" y="2048623"/>
            <a:ext cx="647699" cy="6476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12</a:t>
            </a:r>
            <a:endParaRPr kumimoji="1" lang="zh-CN" altLang="en-US" sz="2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1E9AAEC-E0AD-0DE0-588E-17153EC01693}"/>
              </a:ext>
            </a:extLst>
          </p:cNvPr>
          <p:cNvCxnSpPr>
            <a:cxnSpLocks/>
          </p:cNvCxnSpPr>
          <p:nvPr/>
        </p:nvCxnSpPr>
        <p:spPr>
          <a:xfrm>
            <a:off x="4415361" y="2383903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B3768C2-B66F-968C-2F33-A04DEBC44623}"/>
              </a:ext>
            </a:extLst>
          </p:cNvPr>
          <p:cNvCxnSpPr>
            <a:cxnSpLocks/>
          </p:cNvCxnSpPr>
          <p:nvPr/>
        </p:nvCxnSpPr>
        <p:spPr>
          <a:xfrm>
            <a:off x="5333449" y="2383903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43027ABD-7018-0918-A0C3-707025531875}"/>
              </a:ext>
            </a:extLst>
          </p:cNvPr>
          <p:cNvCxnSpPr>
            <a:cxnSpLocks/>
          </p:cNvCxnSpPr>
          <p:nvPr/>
        </p:nvCxnSpPr>
        <p:spPr>
          <a:xfrm>
            <a:off x="6252333" y="2383903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9E253B6-07B4-C522-D06F-920B3A1ADBDA}"/>
              </a:ext>
            </a:extLst>
          </p:cNvPr>
          <p:cNvCxnSpPr>
            <a:cxnSpLocks/>
          </p:cNvCxnSpPr>
          <p:nvPr/>
        </p:nvCxnSpPr>
        <p:spPr>
          <a:xfrm>
            <a:off x="7173455" y="2379197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8F54FD2-90B8-FD43-455C-6959046A9635}"/>
              </a:ext>
            </a:extLst>
          </p:cNvPr>
          <p:cNvCxnSpPr>
            <a:cxnSpLocks/>
          </p:cNvCxnSpPr>
          <p:nvPr/>
        </p:nvCxnSpPr>
        <p:spPr>
          <a:xfrm>
            <a:off x="8092339" y="2379197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67083F2-F8A0-0B16-83F7-48E525907061}"/>
              </a:ext>
            </a:extLst>
          </p:cNvPr>
          <p:cNvCxnSpPr>
            <a:cxnSpLocks/>
          </p:cNvCxnSpPr>
          <p:nvPr/>
        </p:nvCxnSpPr>
        <p:spPr>
          <a:xfrm>
            <a:off x="9009218" y="2383903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1425991-8FEE-0180-D544-72056760936E}"/>
              </a:ext>
            </a:extLst>
          </p:cNvPr>
          <p:cNvCxnSpPr>
            <a:cxnSpLocks/>
          </p:cNvCxnSpPr>
          <p:nvPr/>
        </p:nvCxnSpPr>
        <p:spPr>
          <a:xfrm>
            <a:off x="9928102" y="2383903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692F85A6-3495-0F1D-8664-CA227EC6CAE9}"/>
              </a:ext>
            </a:extLst>
          </p:cNvPr>
          <p:cNvCxnSpPr>
            <a:cxnSpLocks/>
          </p:cNvCxnSpPr>
          <p:nvPr/>
        </p:nvCxnSpPr>
        <p:spPr>
          <a:xfrm>
            <a:off x="10849224" y="2379197"/>
            <a:ext cx="144000" cy="0"/>
          </a:xfrm>
          <a:prstGeom prst="line">
            <a:avLst/>
          </a:prstGeom>
          <a:ln w="38100" cmpd="thinThick">
            <a:solidFill>
              <a:srgbClr val="4C8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74D16235-6424-AB6A-A262-BC9268D927F3}"/>
              </a:ext>
            </a:extLst>
          </p:cNvPr>
          <p:cNvSpPr/>
          <p:nvPr/>
        </p:nvSpPr>
        <p:spPr>
          <a:xfrm>
            <a:off x="9588234" y="6239706"/>
            <a:ext cx="496319" cy="496319"/>
          </a:xfrm>
          <a:prstGeom prst="ellipse">
            <a:avLst/>
          </a:prstGeom>
          <a:solidFill>
            <a:schemeClr val="bg1"/>
          </a:solidFill>
          <a:ln>
            <a:solidFill>
              <a:srgbClr val="4C864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1BF0581-EF87-2DFB-D15A-3D93E5580196}"/>
              </a:ext>
            </a:extLst>
          </p:cNvPr>
          <p:cNvSpPr/>
          <p:nvPr/>
        </p:nvSpPr>
        <p:spPr>
          <a:xfrm>
            <a:off x="9585084" y="5549369"/>
            <a:ext cx="499469" cy="4994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3497FF-39A9-D3A8-11DD-CCCD18BBB170}"/>
              </a:ext>
            </a:extLst>
          </p:cNvPr>
          <p:cNvSpPr txBox="1"/>
          <p:nvPr/>
        </p:nvSpPr>
        <p:spPr>
          <a:xfrm>
            <a:off x="10139766" y="5592122"/>
            <a:ext cx="2039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C864E"/>
                </a:solidFill>
              </a:rPr>
              <a:t>有课上指导周次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719A9F3-04FC-69E9-6353-CA70042DAA67}"/>
              </a:ext>
            </a:extLst>
          </p:cNvPr>
          <p:cNvCxnSpPr>
            <a:cxnSpLocks/>
          </p:cNvCxnSpPr>
          <p:nvPr/>
        </p:nvCxnSpPr>
        <p:spPr>
          <a:xfrm flipV="1">
            <a:off x="11399285" y="2923169"/>
            <a:ext cx="0" cy="689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06C972F-4936-72A9-7C30-2C5F1B7F4699}"/>
              </a:ext>
            </a:extLst>
          </p:cNvPr>
          <p:cNvSpPr txBox="1"/>
          <p:nvPr/>
        </p:nvSpPr>
        <p:spPr>
          <a:xfrm>
            <a:off x="10147490" y="6256260"/>
            <a:ext cx="2039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C864E"/>
                </a:solidFill>
              </a:rPr>
              <a:t>无课上指导周次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CD1283F-180D-2316-A445-5573FA96FDE0}"/>
              </a:ext>
            </a:extLst>
          </p:cNvPr>
          <p:cNvSpPr txBox="1"/>
          <p:nvPr/>
        </p:nvSpPr>
        <p:spPr>
          <a:xfrm>
            <a:off x="10499934" y="3758433"/>
            <a:ext cx="1767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4C864E"/>
                </a:solidFill>
              </a:rPr>
              <a:t>第 </a:t>
            </a:r>
            <a:r>
              <a:rPr kumimoji="1" lang="en-US" altLang="zh-CN" sz="2000" b="1" dirty="0">
                <a:solidFill>
                  <a:srgbClr val="4C864E"/>
                </a:solidFill>
              </a:rPr>
              <a:t>14</a:t>
            </a:r>
            <a:r>
              <a:rPr kumimoji="1" lang="zh-CN" altLang="en-US" sz="2000" b="1" dirty="0">
                <a:solidFill>
                  <a:srgbClr val="4C864E"/>
                </a:solidFill>
              </a:rPr>
              <a:t> 周周末</a:t>
            </a:r>
            <a:endParaRPr kumimoji="1" lang="en-US" altLang="zh-CN" sz="2000" b="1" dirty="0">
              <a:solidFill>
                <a:srgbClr val="4C864E"/>
              </a:solidFill>
            </a:endParaRPr>
          </a:p>
          <a:p>
            <a:pPr algn="ctr"/>
            <a:r>
              <a:rPr kumimoji="1" lang="zh-CN" altLang="en-US" sz="2000" b="1" dirty="0">
                <a:solidFill>
                  <a:srgbClr val="4C864E"/>
                </a:solidFill>
              </a:rPr>
              <a:t>提交大作业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53E4E60-9A57-3CCE-F5D1-9942C923CFE6}"/>
              </a:ext>
            </a:extLst>
          </p:cNvPr>
          <p:cNvSpPr txBox="1"/>
          <p:nvPr/>
        </p:nvSpPr>
        <p:spPr>
          <a:xfrm>
            <a:off x="2781303" y="2194531"/>
            <a:ext cx="86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4C864E"/>
                </a:solidFill>
                <a:latin typeface="Calibri" panose="020F0502020204030204" pitchFamily="34" charset="0"/>
                <a:ea typeface="Alimama FangYuanTi VF" pitchFamily="2" charset="-122"/>
                <a:cs typeface="Calibri" panose="020F0502020204030204" pitchFamily="34" charset="0"/>
              </a:rPr>
              <a:t>Week</a:t>
            </a:r>
            <a:endParaRPr kumimoji="1" lang="zh-CN" altLang="en-US" b="1" dirty="0">
              <a:solidFill>
                <a:srgbClr val="4C864E"/>
              </a:solidFill>
              <a:latin typeface="Calibri" panose="020F0502020204030204" pitchFamily="34" charset="0"/>
              <a:ea typeface="Alimama FangYuanTi VF" pitchFamily="2" charset="-122"/>
              <a:cs typeface="Calibri" panose="020F050202020403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A59873A-974D-ADF5-7BCD-9B86808F1733}"/>
              </a:ext>
            </a:extLst>
          </p:cNvPr>
          <p:cNvSpPr txBox="1"/>
          <p:nvPr/>
        </p:nvSpPr>
        <p:spPr>
          <a:xfrm>
            <a:off x="4362228" y="1607190"/>
            <a:ext cx="1179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4C864E"/>
                </a:solidFill>
                <a:latin typeface="+mn-ea"/>
              </a:rPr>
              <a:t>国庆放假</a:t>
            </a:r>
          </a:p>
        </p:txBody>
      </p:sp>
    </p:spTree>
    <p:extLst>
      <p:ext uri="{BB962C8B-B14F-4D97-AF65-F5344CB8AC3E}">
        <p14:creationId xmlns:p14="http://schemas.microsoft.com/office/powerpoint/2010/main" val="3247615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题1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块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BAC487CA-6068-D944-8E8D-AEF205DED83C}" vid="{5A571FB0-BB98-EF4C-8DA5-1D89AC386588}"/>
    </a:ext>
  </a:extLst>
</a:theme>
</file>

<file path=ppt/theme/theme10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1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1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 rotWithShape="1">
          <a:gsLst>
            <a:gs pos="0">
              <a:srgbClr val="3399FF">
                <a:gamma/>
                <a:shade val="26275"/>
                <a:invGamma/>
                <a:alpha val="89999"/>
              </a:srgbClr>
            </a:gs>
            <a:gs pos="50000">
              <a:srgbClr val="3399FF">
                <a:alpha val="45000"/>
              </a:srgbClr>
            </a:gs>
            <a:gs pos="100000">
              <a:srgbClr val="3399FF">
                <a:gamma/>
                <a:shade val="26275"/>
                <a:invGamma/>
                <a:alpha val="89999"/>
              </a:srgbClr>
            </a:gs>
          </a:gsLst>
          <a:lin ang="5400000" scaled="1"/>
        </a:gradFill>
        <a:ln w="9525" algn="ctr">
          <a:noFill/>
          <a:round/>
          <a:headEnd/>
          <a:tailEnd/>
        </a:ln>
        <a:effectLst/>
      </a:spPr>
      <a:bodyPr wrap="none" anchor="ctr"/>
      <a:lstStyle>
        <a:defPPr>
          <a:defRPr>
            <a:ea typeface="宋体" pitchFamily="2" charset="-122"/>
          </a:defRPr>
        </a:defPPr>
      </a:lstStyle>
    </a:spDef>
  </a:objectDefaults>
  <a:extraClrSchemeLst/>
</a:theme>
</file>

<file path=ppt/theme/theme13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14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PingFang SC Regular"/>
        <a:ea typeface="PingFang SC Regular"/>
        <a:cs typeface="PingFang SC Regular"/>
      </a:majorFont>
      <a:minorFont>
        <a:latin typeface="Kaiti SC Regular"/>
        <a:ea typeface="Kaiti SC Regular"/>
        <a:cs typeface="Kaiti SC Regular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模块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块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7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风景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9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模块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模块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1377</Words>
  <Application>Microsoft Macintosh PowerPoint</Application>
  <PresentationFormat>宽屏</PresentationFormat>
  <Paragraphs>239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26</vt:i4>
      </vt:variant>
    </vt:vector>
  </HeadingPairs>
  <TitlesOfParts>
    <vt:vector size="73" baseType="lpstr">
      <vt:lpstr>等线</vt:lpstr>
      <vt:lpstr>Microsoft YaHei</vt:lpstr>
      <vt:lpstr>FandolKai-Regular-Identity-H</vt:lpstr>
      <vt:lpstr>FZFengYaSongS-GB</vt:lpstr>
      <vt:lpstr>Iowan Old Style</vt:lpstr>
      <vt:lpstr>Kaiti SC Regular</vt:lpstr>
      <vt:lpstr>LMMono10</vt:lpstr>
      <vt:lpstr>PingFang SC Regular</vt:lpstr>
      <vt:lpstr>Söhne</vt:lpstr>
      <vt:lpstr>Zapf Dingbats</vt:lpstr>
      <vt:lpstr>Arial</vt:lpstr>
      <vt:lpstr>Baskerville</vt:lpstr>
      <vt:lpstr>Calibri</vt:lpstr>
      <vt:lpstr>Calibri Light</vt:lpstr>
      <vt:lpstr>Century Gothic</vt:lpstr>
      <vt:lpstr>Century Schoolbook</vt:lpstr>
      <vt:lpstr>Corbel</vt:lpstr>
      <vt:lpstr>DIN Alternate</vt:lpstr>
      <vt:lpstr>DIN Condensed</vt:lpstr>
      <vt:lpstr>Gill Sans MT</vt:lpstr>
      <vt:lpstr>Helvetica</vt:lpstr>
      <vt:lpstr>Helvetica Neue</vt:lpstr>
      <vt:lpstr>Helvetica Neue Light</vt:lpstr>
      <vt:lpstr>Helvetica Neue Medium</vt:lpstr>
      <vt:lpstr>Marker Felt</vt:lpstr>
      <vt:lpstr>Open Sans</vt:lpstr>
      <vt:lpstr>PT Sans Narrow</vt:lpstr>
      <vt:lpstr>Times New Roman</vt:lpstr>
      <vt:lpstr>Trebuchet MS</vt:lpstr>
      <vt:lpstr>Wingdings</vt:lpstr>
      <vt:lpstr>Wingdings 2</vt:lpstr>
      <vt:lpstr>Wingdings 3</vt:lpstr>
      <vt:lpstr>主题1</vt:lpstr>
      <vt:lpstr>GraphPaper</vt:lpstr>
      <vt:lpstr>Office 主题</vt:lpstr>
      <vt:lpstr>Office 主题​​</vt:lpstr>
      <vt:lpstr>模块</vt:lpstr>
      <vt:lpstr>平面</vt:lpstr>
      <vt:lpstr>White</vt:lpstr>
      <vt:lpstr>风景</vt:lpstr>
      <vt:lpstr>New_Template9</vt:lpstr>
      <vt:lpstr>红利</vt:lpstr>
      <vt:lpstr>画廊</vt:lpstr>
      <vt:lpstr>1_Office 主题</vt:lpstr>
      <vt:lpstr>丝状</vt:lpstr>
      <vt:lpstr>2_Office 主题</vt:lpstr>
      <vt:lpstr>Tropic</vt:lpstr>
      <vt:lpstr>软件工程 2024秋 大作业说明</vt:lpstr>
      <vt:lpstr>课程资源</vt:lpstr>
      <vt:lpstr>项目概览</vt:lpstr>
      <vt:lpstr> 项目安排</vt:lpstr>
      <vt:lpstr>评分原则</vt:lpstr>
      <vt:lpstr>组队说明</vt:lpstr>
      <vt:lpstr>大作业时间线</vt:lpstr>
      <vt:lpstr>前后端开发讲解及实践</vt:lpstr>
      <vt:lpstr>大作业课上指导</vt:lpstr>
      <vt:lpstr> 一些建议</vt:lpstr>
      <vt:lpstr>如何快速上手</vt:lpstr>
      <vt:lpstr>如何合理安排工作量</vt:lpstr>
      <vt:lpstr>如何使用开源代码</vt:lpstr>
      <vt:lpstr>软件工程 2024秋 大作业平台 SECoder 介绍</vt:lpstr>
      <vt:lpstr>软件工程开发平台 (SECoder)</vt:lpstr>
      <vt:lpstr>软件工程开发平台 (SECoder)</vt:lpstr>
      <vt:lpstr>组队说明</vt:lpstr>
      <vt:lpstr>项目管理</vt:lpstr>
      <vt:lpstr>部署管理</vt:lpstr>
      <vt:lpstr>容器</vt:lpstr>
      <vt:lpstr>配置项</vt:lpstr>
      <vt:lpstr>持久存储</vt:lpstr>
      <vt:lpstr>GitLab</vt:lpstr>
      <vt:lpstr>GitLab CI/CD</vt:lpstr>
      <vt:lpstr>SonarQube</vt:lpstr>
      <vt:lpstr> 谢谢大家！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2023-02-28T00:32:47Z</dcterms:created>
  <dcterms:modified xsi:type="dcterms:W3CDTF">2024-09-08T17:37:29Z</dcterms:modified>
</cp:coreProperties>
</file>